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588AF-513A-459D-80B2-76D6DB23BBB4}" type="datetimeFigureOut">
              <a:rPr lang="en-IN" smtClean="0"/>
              <a:t>11-06-2024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FC9DE-B658-4AD0-AB16-C1FABBCCB578}" type="slidenum">
              <a:rPr lang="en-IN" smtClean="0"/>
              <a:t>‹#›</a:t>
            </a:fld>
            <a:endParaRPr lang="en-IN"/>
          </a:p>
        </p:txBody>
      </p:sp>
    </p:spTree>
    <p:extLst>
      <p:ext uri="{BB962C8B-B14F-4D97-AF65-F5344CB8AC3E}">
        <p14:creationId xmlns:p14="http://schemas.microsoft.com/office/powerpoint/2010/main" val="18751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000" b="0" i="0" u="none" strike="noStrike">
                <a:solidFill>
                  <a:schemeClr val="dk1"/>
                </a:solidFill>
                <a:latin typeface="Montserrat"/>
                <a:ea typeface="Montserrat"/>
                <a:cs typeface="Montserrat"/>
                <a:sym typeface="Montserrat"/>
              </a:rPr>
              <a:t>Hello ! Welcome</a:t>
            </a:r>
            <a:r>
              <a:rPr lang="en-US" sz="1000"/>
              <a:t> Aitrich Academy</a:t>
            </a:r>
            <a:r>
              <a:rPr lang="en-US" sz="1000" b="0" i="0" u="none" strike="noStrike">
                <a:solidFill>
                  <a:schemeClr val="dk1"/>
                </a:solidFill>
                <a:latin typeface="Montserrat"/>
                <a:ea typeface="Montserrat"/>
                <a:cs typeface="Montserrat"/>
                <a:sym typeface="Montserrat"/>
              </a:rPr>
              <a:t>. In this session, we’ll be discussing about databases. It is introduced to overcome the deficiencies of traditional file based system. This session help you to understand more about data storage in databases. It include what is database, what are the importance of database, then there are many types of databases and finally the basic concepts associated with the system.</a:t>
            </a:r>
            <a:endParaRPr sz="400" b="0" i="0" u="none" strike="noStrike">
              <a:solidFill>
                <a:srgbClr val="000000"/>
              </a:solidFill>
              <a:latin typeface="Roboto"/>
              <a:ea typeface="Roboto"/>
              <a:cs typeface="Roboto"/>
              <a:sym typeface="Roboto"/>
            </a:endParaRPr>
          </a:p>
          <a:p>
            <a:pPr marL="0" lvl="0" indent="0" algn="just" rtl="0">
              <a:spcBef>
                <a:spcPts val="1500"/>
              </a:spcBef>
              <a:spcAft>
                <a:spcPts val="0"/>
              </a:spcAft>
              <a:buNone/>
            </a:pPr>
            <a:r>
              <a:rPr lang="en-US" sz="1000" b="0" i="0">
                <a:solidFill>
                  <a:srgbClr val="374151"/>
                </a:solidFill>
                <a:latin typeface="Arial"/>
                <a:ea typeface="Arial"/>
                <a:cs typeface="Arial"/>
                <a:sym typeface="Arial"/>
              </a:rPr>
              <a:t>in this session we will explore the  features, real world applications, history and an example of this powerful programming language.</a:t>
            </a:r>
            <a:endParaRPr sz="1000" b="0"/>
          </a:p>
          <a:p>
            <a:pPr marL="0" lvl="0" indent="0" algn="just" rtl="0">
              <a:spcBef>
                <a:spcPts val="3000"/>
              </a:spcBef>
              <a:spcAft>
                <a:spcPts val="0"/>
              </a:spcAft>
              <a:buNone/>
            </a:pPr>
            <a:r>
              <a:rPr lang="en-US" sz="400" b="0" i="0" u="none" strike="noStrike">
                <a:solidFill>
                  <a:srgbClr val="000000"/>
                </a:solidFill>
                <a:latin typeface="Roboto"/>
                <a:ea typeface="Roboto"/>
                <a:cs typeface="Roboto"/>
                <a:sym typeface="Roboto"/>
              </a:rPr>
              <a:t>So whether you're a complete beginner or have some programming experience and looking to dive into Java, this tutorial is perfect for you. Let's get started!</a:t>
            </a:r>
            <a:endParaRPr sz="1000" b="0"/>
          </a:p>
          <a:p>
            <a:pPr marL="0" lvl="0" indent="0" algn="l" rtl="0">
              <a:spcBef>
                <a:spcPts val="0"/>
              </a:spcBef>
              <a:spcAft>
                <a:spcPts val="0"/>
              </a:spcAft>
              <a:buNone/>
            </a:pPr>
            <a:br>
              <a:rPr lang="en-US" sz="1000"/>
            </a:br>
            <a:endParaRPr sz="1000"/>
          </a:p>
        </p:txBody>
      </p:sp>
      <p:sp>
        <p:nvSpPr>
          <p:cNvPr id="26" name="Google Shape;2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t>Next we will discussing about basic concept of databases. </a:t>
            </a:r>
            <a:endParaRPr sz="1800"/>
          </a:p>
          <a:p>
            <a:pPr marL="0" lvl="0" indent="0" algn="l" rtl="0">
              <a:spcBef>
                <a:spcPts val="0"/>
              </a:spcBef>
              <a:spcAft>
                <a:spcPts val="0"/>
              </a:spcAft>
              <a:buNone/>
            </a:pPr>
            <a:r>
              <a:rPr lang="en-US" sz="1800"/>
              <a:t>Here we are going to learn the 7 basic concepts. </a:t>
            </a:r>
            <a:endParaRPr sz="1800"/>
          </a:p>
          <a:p>
            <a:pPr marL="0" lvl="0" indent="0" algn="l" rtl="0">
              <a:spcBef>
                <a:spcPts val="0"/>
              </a:spcBef>
              <a:spcAft>
                <a:spcPts val="0"/>
              </a:spcAft>
              <a:buNone/>
            </a:pPr>
            <a:r>
              <a:rPr lang="en-US" sz="1800"/>
              <a:t>Lets look them one by one.</a:t>
            </a:r>
            <a:endParaRPr sz="1800"/>
          </a:p>
          <a:p>
            <a:pPr marL="0" marR="0" lvl="0" indent="0" algn="l" rtl="0">
              <a:lnSpc>
                <a:spcPct val="100000"/>
              </a:lnSpc>
              <a:spcBef>
                <a:spcPts val="0"/>
              </a:spcBef>
              <a:spcAft>
                <a:spcPts val="0"/>
              </a:spcAft>
              <a:buClr>
                <a:schemeClr val="dk1"/>
              </a:buClr>
              <a:buSzPts val="2400"/>
              <a:buFont typeface="Montserrat"/>
              <a:buNone/>
            </a:pPr>
            <a:r>
              <a:rPr lang="en-US" sz="1800"/>
              <a:t>First 1.</a:t>
            </a:r>
            <a:r>
              <a:rPr lang="en-US" sz="1800" b="1">
                <a:latin typeface="Times New Roman"/>
                <a:ea typeface="Times New Roman"/>
                <a:cs typeface="Times New Roman"/>
                <a:sym typeface="Times New Roman"/>
              </a:rPr>
              <a:t> Database Schema:</a:t>
            </a:r>
            <a:r>
              <a:rPr lang="en-US" sz="1800">
                <a:latin typeface="Times New Roman"/>
                <a:ea typeface="Times New Roman"/>
                <a:cs typeface="Times New Roman"/>
                <a:sym typeface="Times New Roman"/>
              </a:rPr>
              <a:t> It is a design of the database. Or we can say that it is a skeleton of the database that is used to represent the structure, types of data will be stored in the rows and columns, constraints, relationships between the tables.</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r>
              <a:rPr lang="en-US" sz="1800"/>
              <a:t> </a:t>
            </a:r>
            <a:r>
              <a:rPr lang="en-US" sz="1800" b="1">
                <a:latin typeface="Times New Roman"/>
                <a:ea typeface="Times New Roman"/>
                <a:cs typeface="Times New Roman"/>
                <a:sym typeface="Times New Roman"/>
              </a:rPr>
              <a:t>Data Constraints:</a:t>
            </a:r>
            <a:r>
              <a:rPr lang="en-US" sz="1800">
                <a:latin typeface="Times New Roman"/>
                <a:ea typeface="Times New Roman"/>
                <a:cs typeface="Times New Roman"/>
                <a:sym typeface="Times New Roman"/>
              </a:rPr>
              <a:t> In a database, sometimes we put some restrictions on the table that what type of data can be stored in one or more columns of the table, it can be done by using constraints. Constraints are defined while we are creating a table.</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r>
              <a:rPr lang="en-US" sz="1800"/>
              <a:t> </a:t>
            </a:r>
            <a:r>
              <a:rPr lang="en-US" sz="1800" b="1">
                <a:latin typeface="Times New Roman"/>
                <a:ea typeface="Times New Roman"/>
                <a:cs typeface="Times New Roman"/>
                <a:sym typeface="Times New Roman"/>
              </a:rPr>
              <a:t>Data dictionary or Metadata: </a:t>
            </a:r>
            <a:r>
              <a:rPr lang="en-US" sz="1800">
                <a:latin typeface="Times New Roman"/>
                <a:ea typeface="Times New Roman"/>
                <a:cs typeface="Times New Roman"/>
                <a:sym typeface="Times New Roman"/>
              </a:rPr>
              <a:t>Metadata is known as the data about the data. Or we can say that the database schema along with different types of constraints on the data is stored by DBMS in the dictionary is known as metadata.</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r>
              <a:rPr lang="en-US" sz="1800"/>
              <a:t> </a:t>
            </a:r>
            <a:r>
              <a:rPr lang="en-US" sz="1800" b="1">
                <a:latin typeface="Times New Roman"/>
                <a:ea typeface="Times New Roman"/>
                <a:cs typeface="Times New Roman"/>
                <a:sym typeface="Times New Roman"/>
              </a:rPr>
              <a:t>Database instance: </a:t>
            </a:r>
            <a:r>
              <a:rPr lang="en-US" sz="1800">
                <a:latin typeface="Times New Roman"/>
                <a:ea typeface="Times New Roman"/>
                <a:cs typeface="Times New Roman"/>
                <a:sym typeface="Times New Roman"/>
              </a:rPr>
              <a:t>In a database, a database instance is used to define the complete database environment and its components. Or we can say that it is a set of memory structures and background processes that are used to access the database files. </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1800">
                <a:latin typeface="Times New Roman"/>
                <a:ea typeface="Times New Roman"/>
                <a:cs typeface="Times New Roman"/>
                <a:sym typeface="Times New Roman"/>
              </a:rPr>
              <a:t> </a:t>
            </a:r>
            <a:r>
              <a:rPr lang="en-US" sz="1800" b="1">
                <a:latin typeface="Times New Roman"/>
                <a:ea typeface="Times New Roman"/>
                <a:cs typeface="Times New Roman"/>
                <a:sym typeface="Times New Roman"/>
              </a:rPr>
              <a:t>Query:</a:t>
            </a:r>
            <a:r>
              <a:rPr lang="en-US" sz="1800">
                <a:latin typeface="Times New Roman"/>
                <a:ea typeface="Times New Roman"/>
                <a:cs typeface="Times New Roman"/>
                <a:sym typeface="Times New Roman"/>
              </a:rPr>
              <a:t> In a database, a query is used to access data from the database. So users have to write queries to retrieve or manipulate data from the database. </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1800" b="1">
                <a:latin typeface="Times New Roman"/>
                <a:ea typeface="Times New Roman"/>
                <a:cs typeface="Times New Roman"/>
                <a:sym typeface="Times New Roman"/>
              </a:rPr>
              <a:t>Data manipulation: </a:t>
            </a:r>
            <a:r>
              <a:rPr lang="en-US" sz="1800">
                <a:latin typeface="Times New Roman"/>
                <a:ea typeface="Times New Roman"/>
                <a:cs typeface="Times New Roman"/>
                <a:sym typeface="Times New Roman"/>
              </a:rPr>
              <a:t>In a database, we can easily manipulate data using the three main operations that is Insertion, Deletion, and updating.</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1800" b="1">
                <a:latin typeface="Times New Roman"/>
                <a:ea typeface="Times New Roman"/>
                <a:cs typeface="Times New Roman"/>
                <a:sym typeface="Times New Roman"/>
              </a:rPr>
              <a:t>Data Engine:</a:t>
            </a:r>
            <a:r>
              <a:rPr lang="en-US" sz="1800">
                <a:latin typeface="Times New Roman"/>
                <a:ea typeface="Times New Roman"/>
                <a:cs typeface="Times New Roman"/>
                <a:sym typeface="Times New Roman"/>
              </a:rPr>
              <a:t> It is an underlying component that is used to create and manage various database queries. </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p>
          <a:p>
            <a:pPr marL="0" lvl="0" indent="0" algn="l" rtl="0">
              <a:spcBef>
                <a:spcPts val="0"/>
              </a:spcBef>
              <a:spcAft>
                <a:spcPts val="0"/>
              </a:spcAft>
              <a:buNone/>
            </a:pPr>
            <a:br>
              <a:rPr lang="en-US" sz="1800"/>
            </a:br>
            <a:endParaRPr sz="1800"/>
          </a:p>
          <a:p>
            <a:pPr marL="0" lvl="0" indent="0" algn="l" rtl="0">
              <a:spcBef>
                <a:spcPts val="0"/>
              </a:spcBef>
              <a:spcAft>
                <a:spcPts val="0"/>
              </a:spcAft>
              <a:buNone/>
            </a:pPr>
            <a:r>
              <a:rPr lang="en-US" sz="1800"/>
              <a:t>3</a:t>
            </a:r>
            <a:endParaRPr sz="1800"/>
          </a:p>
        </p:txBody>
      </p:sp>
      <p:sp>
        <p:nvSpPr>
          <p:cNvPr id="154" name="Google Shape;15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0D0D0D"/>
                </a:solidFill>
                <a:latin typeface="Roboto"/>
                <a:ea typeface="Roboto"/>
                <a:cs typeface="Roboto"/>
                <a:sym typeface="Roboto"/>
              </a:rPr>
              <a:t>Hello everyone, and welcome to Aitrich Academy. Today, we're delving into the fascinating world of database management, focusing specifically on a crucial aspect: Data Control Language or DCL. DCL forms an integral part of database management systems, allowing us to wield control over the structure and access privileges within our databases.</a:t>
            </a:r>
            <a:endParaRPr sz="190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93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90bad6f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90bad6f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700">
              <a:solidFill>
                <a:srgbClr val="0D0D0D"/>
              </a:solidFill>
              <a:latin typeface="Roboto"/>
              <a:ea typeface="Roboto"/>
              <a:cs typeface="Roboto"/>
              <a:sym typeface="Roboto"/>
            </a:endParaRPr>
          </a:p>
          <a:p>
            <a:pPr marL="0" lvl="0" indent="0" algn="just" rtl="0">
              <a:spcBef>
                <a:spcPts val="0"/>
              </a:spcBef>
              <a:spcAft>
                <a:spcPts val="0"/>
              </a:spcAft>
              <a:buNone/>
            </a:pPr>
            <a:r>
              <a:rPr lang="en-US" sz="1700">
                <a:solidFill>
                  <a:srgbClr val="0D0D0D"/>
                </a:solidFill>
                <a:latin typeface="Roboto"/>
                <a:ea typeface="Roboto"/>
                <a:cs typeface="Roboto"/>
                <a:sym typeface="Roboto"/>
              </a:rPr>
              <a:t>Alright, let's dive right in and explore the fascinating world of Data Control Language, often abbreviated as DCL. So, what exactly is DCL?</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"DCL, short for Data Control Language, is a crucial component within the SQL environment. Its primary function? To regulate access to the treasure trove of data stored within databases. Think of it as the gatekeeper, determining who gets to see, modify, or delete data within the database."</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"Now, here's where things get interesting. DCL empowers data administrators to wield control over these access privileges. They can grant or revoke access rights to various users or roles, ensuring that only the right people have the right level of access. It's like having a bouncer at the door of an exclusive club, only letting in those with the VIP pass."</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"But here's a little twist you might not have known about DCL: once you've implemented a DCL command in your database, there's no simple 'undo' button like a rollback in a transaction. Nope, if you want to reverse the action, you've got to implement another DCL command to counteract it. It's like playing a game of chess; every move counts, and you've got to think ahead."</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"So, in a nutshell, DCL is all about control, security, and ensuring that the right people have the right access to your valuable data. It's a critical aspect of database management that keeps everything running smoothly and securely."</a:t>
            </a:r>
            <a:endParaRPr sz="1700">
              <a:solidFill>
                <a:srgbClr val="0D0D0D"/>
              </a:solidFill>
              <a:latin typeface="Roboto"/>
              <a:ea typeface="Roboto"/>
              <a:cs typeface="Roboto"/>
              <a:sym typeface="Roboto"/>
            </a:endParaRPr>
          </a:p>
          <a:p>
            <a:pPr marL="0" lvl="0" indent="0" algn="just" rtl="0">
              <a:spcBef>
                <a:spcPts val="1500"/>
              </a:spcBef>
              <a:spcAft>
                <a:spcPts val="0"/>
              </a:spcAft>
              <a:buNone/>
            </a:pPr>
            <a:endParaRPr sz="1700">
              <a:solidFill>
                <a:srgbClr val="0D0D0D"/>
              </a:solidFill>
              <a:latin typeface="Roboto"/>
              <a:ea typeface="Roboto"/>
              <a:cs typeface="Roboto"/>
              <a:sym typeface="Roboto"/>
            </a:endParaRPr>
          </a:p>
          <a:p>
            <a:pPr marL="0" lvl="0" indent="0" algn="just" rtl="0">
              <a:spcBef>
                <a:spcPts val="0"/>
              </a:spcBef>
              <a:spcAft>
                <a:spcPts val="0"/>
              </a:spcAft>
              <a:buNone/>
            </a:pPr>
            <a:endParaRPr sz="1700">
              <a:solidFill>
                <a:srgbClr val="0D0D0D"/>
              </a:solidFill>
              <a:latin typeface="Roboto"/>
              <a:ea typeface="Roboto"/>
              <a:cs typeface="Roboto"/>
              <a:sym typeface="Roboto"/>
            </a:endParaRPr>
          </a:p>
          <a:p>
            <a:pPr marL="0" lvl="0" indent="0" algn="just" rtl="0">
              <a:spcBef>
                <a:spcPts val="0"/>
              </a:spcBef>
              <a:spcAft>
                <a:spcPts val="0"/>
              </a:spcAft>
              <a:buNone/>
            </a:pPr>
            <a:endParaRPr sz="1700">
              <a:solidFill>
                <a:srgbClr val="0D0D0D"/>
              </a:solidFill>
              <a:latin typeface="Roboto"/>
              <a:ea typeface="Roboto"/>
              <a:cs typeface="Roboto"/>
              <a:sym typeface="Roboto"/>
            </a:endParaRPr>
          </a:p>
        </p:txBody>
      </p:sp>
    </p:spTree>
    <p:extLst>
      <p:ext uri="{BB962C8B-B14F-4D97-AF65-F5344CB8AC3E}">
        <p14:creationId xmlns:p14="http://schemas.microsoft.com/office/powerpoint/2010/main" val="167430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100">
                <a:solidFill>
                  <a:srgbClr val="0D0D0D"/>
                </a:solidFill>
                <a:latin typeface="Roboto"/>
                <a:ea typeface="Roboto"/>
                <a:cs typeface="Roboto"/>
                <a:sym typeface="Roboto"/>
              </a:rPr>
              <a:t>DCL commands such as CREATE USER, DELETE USER, GRANT, and REVOKE are essential tools for data administrators to manage access privileges within databases, ensuring security and control over user permissions.</a:t>
            </a:r>
            <a:endParaRPr sz="200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73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700">
                <a:solidFill>
                  <a:srgbClr val="0D0D0D"/>
                </a:solidFill>
                <a:latin typeface="Roboto"/>
                <a:ea typeface="Roboto"/>
                <a:cs typeface="Roboto"/>
                <a:sym typeface="Roboto"/>
              </a:rPr>
              <a:t>"Alright, let's talk about the CREATE USER command.a fundamental tool in database administration. So, what does this command do? Well, it's pretty straightforward. Essentially, it's like giving someone a key to access your database kingdom. When we use CREATE USER, we're essentially creating a new user within the database."</a:t>
            </a:r>
            <a:endParaRPr sz="1700">
              <a:solidFill>
                <a:srgbClr val="0D0D0D"/>
              </a:solidFill>
              <a:latin typeface="Roboto"/>
              <a:ea typeface="Roboto"/>
              <a:cs typeface="Roboto"/>
              <a:sym typeface="Roboto"/>
            </a:endParaRPr>
          </a:p>
          <a:p>
            <a:pPr marL="0" lvl="0" indent="0" algn="just" rtl="0">
              <a:spcBef>
                <a:spcPts val="0"/>
              </a:spcBef>
              <a:spcAft>
                <a:spcPts val="0"/>
              </a:spcAft>
              <a:buNone/>
            </a:pPr>
            <a:r>
              <a:rPr lang="en-US" sz="1700">
                <a:solidFill>
                  <a:srgbClr val="0D0D0D"/>
                </a:solidFill>
                <a:latin typeface="Roboto"/>
                <a:ea typeface="Roboto"/>
                <a:cs typeface="Roboto"/>
                <a:sym typeface="Roboto"/>
              </a:rPr>
              <a:t>"So, how do we actually implement this command? Well, it's done in two steps. </a:t>
            </a:r>
            <a:endParaRPr sz="1700">
              <a:solidFill>
                <a:srgbClr val="0D0D0D"/>
              </a:solidFill>
              <a:latin typeface="Roboto"/>
              <a:ea typeface="Roboto"/>
              <a:cs typeface="Roboto"/>
              <a:sym typeface="Roboto"/>
            </a:endParaRPr>
          </a:p>
          <a:p>
            <a:pPr marL="457200" lvl="0" indent="-336550" algn="just" rtl="0">
              <a:lnSpc>
                <a:spcPct val="115000"/>
              </a:lnSpc>
              <a:spcBef>
                <a:spcPts val="1500"/>
              </a:spcBef>
              <a:spcAft>
                <a:spcPts val="0"/>
              </a:spcAft>
              <a:buClr>
                <a:srgbClr val="0D0D0D"/>
              </a:buClr>
              <a:buSzPts val="1700"/>
              <a:buFont typeface="Roboto"/>
              <a:buChar char="●"/>
            </a:pPr>
            <a:r>
              <a:rPr lang="en-US" sz="1700">
                <a:solidFill>
                  <a:srgbClr val="0D0D0D"/>
                </a:solidFill>
                <a:latin typeface="Roboto"/>
                <a:ea typeface="Roboto"/>
                <a:cs typeface="Roboto"/>
                <a:sym typeface="Roboto"/>
              </a:rPr>
              <a:t>"First up, it assigns a login name and password to the user."</a:t>
            </a:r>
            <a:endParaRPr sz="1700">
              <a:solidFill>
                <a:srgbClr val="0D0D0D"/>
              </a:solidFill>
              <a:latin typeface="Roboto"/>
              <a:ea typeface="Roboto"/>
              <a:cs typeface="Roboto"/>
              <a:sym typeface="Roboto"/>
            </a:endParaRPr>
          </a:p>
          <a:p>
            <a:pPr marL="457200" lvl="0" indent="-336550" algn="just" rtl="0">
              <a:lnSpc>
                <a:spcPct val="115000"/>
              </a:lnSpc>
              <a:spcBef>
                <a:spcPts val="0"/>
              </a:spcBef>
              <a:spcAft>
                <a:spcPts val="0"/>
              </a:spcAft>
              <a:buClr>
                <a:srgbClr val="0D0D0D"/>
              </a:buClr>
              <a:buSzPts val="1700"/>
              <a:buFont typeface="Roboto"/>
              <a:buChar char="●"/>
            </a:pPr>
            <a:r>
              <a:rPr lang="en-US" sz="1700">
                <a:solidFill>
                  <a:srgbClr val="0D0D0D"/>
                </a:solidFill>
                <a:latin typeface="Roboto"/>
                <a:ea typeface="Roboto"/>
                <a:cs typeface="Roboto"/>
                <a:sym typeface="Roboto"/>
              </a:rPr>
              <a:t>"Here's how it works: CREATE LOGIN &lt;login_name&gt; WITH PASSWORD = '&lt;password&gt;';"</a:t>
            </a:r>
            <a:endParaRPr sz="1700">
              <a:solidFill>
                <a:srgbClr val="0D0D0D"/>
              </a:solidFill>
              <a:latin typeface="Roboto"/>
              <a:ea typeface="Roboto"/>
              <a:cs typeface="Roboto"/>
              <a:sym typeface="Roboto"/>
            </a:endParaRPr>
          </a:p>
          <a:p>
            <a:pPr marL="457200" lvl="0" indent="-336550" algn="just" rtl="0">
              <a:lnSpc>
                <a:spcPct val="115000"/>
              </a:lnSpc>
              <a:spcBef>
                <a:spcPts val="0"/>
              </a:spcBef>
              <a:spcAft>
                <a:spcPts val="0"/>
              </a:spcAft>
              <a:buClr>
                <a:srgbClr val="0D0D0D"/>
              </a:buClr>
              <a:buSzPts val="1700"/>
              <a:buFont typeface="Roboto"/>
              <a:buChar char="●"/>
            </a:pPr>
            <a:r>
              <a:rPr lang="en-US" sz="1700">
                <a:solidFill>
                  <a:srgbClr val="0D0D0D"/>
                </a:solidFill>
                <a:latin typeface="Roboto"/>
                <a:ea typeface="Roboto"/>
                <a:cs typeface="Roboto"/>
                <a:sym typeface="Roboto"/>
              </a:rPr>
              <a:t>"Then, we tie that login to a specific user: CREATE USER &lt;user_name&gt; FOR LOGIN &lt;login_name&gt;;"</a:t>
            </a:r>
            <a:endParaRPr sz="1700">
              <a:solidFill>
                <a:srgbClr val="0D0D0D"/>
              </a:solidFill>
              <a:latin typeface="Roboto"/>
              <a:ea typeface="Roboto"/>
              <a:cs typeface="Roboto"/>
              <a:sym typeface="Roboto"/>
            </a:endParaRPr>
          </a:p>
          <a:p>
            <a:pPr marL="457200" lvl="0" indent="-336550" algn="just" rtl="0">
              <a:lnSpc>
                <a:spcPct val="115000"/>
              </a:lnSpc>
              <a:spcBef>
                <a:spcPts val="0"/>
              </a:spcBef>
              <a:spcAft>
                <a:spcPts val="0"/>
              </a:spcAft>
              <a:buClr>
                <a:srgbClr val="0D0D0D"/>
              </a:buClr>
              <a:buSzPts val="1700"/>
              <a:buFont typeface="Roboto"/>
              <a:buChar char="●"/>
            </a:pPr>
            <a:r>
              <a:rPr lang="en-US" sz="1700">
                <a:solidFill>
                  <a:srgbClr val="0D0D0D"/>
                </a:solidFill>
                <a:latin typeface="Roboto"/>
                <a:ea typeface="Roboto"/>
                <a:cs typeface="Roboto"/>
                <a:sym typeface="Roboto"/>
              </a:rPr>
              <a:t>"And that's it! With these simple commands, you can create new users and manage access to your database."</a:t>
            </a:r>
            <a:endParaRPr sz="1700">
              <a:solidFill>
                <a:srgbClr val="0D0D0D"/>
              </a:solidFill>
              <a:latin typeface="Roboto"/>
              <a:ea typeface="Roboto"/>
              <a:cs typeface="Roboto"/>
              <a:sym typeface="Roboto"/>
            </a:endParaRPr>
          </a:p>
          <a:p>
            <a:pPr marL="0" lvl="0" indent="0" algn="l" rtl="0">
              <a:spcBef>
                <a:spcPts val="0"/>
              </a:spcBef>
              <a:spcAft>
                <a:spcPts val="0"/>
              </a:spcAft>
              <a:buNone/>
            </a:pPr>
            <a:endParaRPr sz="1200">
              <a:solidFill>
                <a:srgbClr val="0D0D0D"/>
              </a:solidFill>
              <a:highlight>
                <a:srgbClr val="FFFFFF"/>
              </a:highlight>
              <a:latin typeface="Roboto"/>
              <a:ea typeface="Roboto"/>
              <a:cs typeface="Roboto"/>
              <a:sym typeface="Roboto"/>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73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"For example, if we're setting up a user for a job portal, we might do something like this:"</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"We'd create a login named 'JobPortalLogin' with a password 'Pass123'."</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"Then, we use the CREATE USER command to associate this login with the user 'JobPortalUser'."</a:t>
            </a:r>
            <a:endParaRPr sz="1700">
              <a:solidFill>
                <a:srgbClr val="0D0D0D"/>
              </a:solidFill>
              <a:latin typeface="Roboto"/>
              <a:ea typeface="Roboto"/>
              <a:cs typeface="Roboto"/>
              <a:sym typeface="Roboto"/>
            </a:endParaRPr>
          </a:p>
          <a:p>
            <a:pPr marL="0" lvl="0" indent="0" algn="just" rtl="0">
              <a:lnSpc>
                <a:spcPct val="115000"/>
              </a:lnSpc>
              <a:spcBef>
                <a:spcPts val="1500"/>
              </a:spcBef>
              <a:spcAft>
                <a:spcPts val="0"/>
              </a:spcAft>
              <a:buClr>
                <a:schemeClr val="dk1"/>
              </a:buClr>
              <a:buSzPts val="1100"/>
              <a:buFont typeface="Arial"/>
              <a:buNone/>
            </a:pPr>
            <a:r>
              <a:rPr lang="en-US" sz="1700">
                <a:solidFill>
                  <a:srgbClr val="0D0D0D"/>
                </a:solidFill>
                <a:latin typeface="Roboto"/>
                <a:ea typeface="Roboto"/>
                <a:cs typeface="Roboto"/>
                <a:sym typeface="Roboto"/>
              </a:rPr>
              <a:t>"And that's it! The user 'JobPortalUser' is now set up and ready to go in our database."</a:t>
            </a:r>
            <a:endParaRPr sz="1700">
              <a:solidFill>
                <a:srgbClr val="0D0D0D"/>
              </a:solidFill>
              <a:latin typeface="Roboto"/>
              <a:ea typeface="Roboto"/>
              <a:cs typeface="Roboto"/>
              <a:sym typeface="Roboto"/>
            </a:endParaRPr>
          </a:p>
          <a:p>
            <a:pPr marL="0" lvl="0" indent="0" algn="just" rtl="0">
              <a:spcBef>
                <a:spcPts val="1500"/>
              </a:spcBef>
              <a:spcAft>
                <a:spcPts val="0"/>
              </a:spcAft>
              <a:buNone/>
            </a:pPr>
            <a:endParaRPr sz="1600"/>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3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latin typeface="Roboto"/>
                <a:ea typeface="Roboto"/>
                <a:cs typeface="Roboto"/>
                <a:sym typeface="Roboto"/>
              </a:rPr>
              <a:t>"Let's move on to the DELETE USER command."</a:t>
            </a:r>
            <a:endParaRPr sz="15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latin typeface="Roboto"/>
                <a:ea typeface="Roboto"/>
                <a:cs typeface="Roboto"/>
                <a:sym typeface="Roboto"/>
              </a:rPr>
              <a:t>"This command is pretty self-explanatory—it's used to remove a user from the database."</a:t>
            </a:r>
            <a:endParaRPr sz="15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latin typeface="Roboto"/>
                <a:ea typeface="Roboto"/>
                <a:cs typeface="Roboto"/>
                <a:sym typeface="Roboto"/>
              </a:rPr>
              <a:t>"When we execute this command, it revokes all the permissions assigned to that user and deletes their associated login."</a:t>
            </a:r>
            <a:endParaRPr sz="15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latin typeface="Roboto"/>
                <a:ea typeface="Roboto"/>
                <a:cs typeface="Roboto"/>
                <a:sym typeface="Roboto"/>
              </a:rPr>
              <a:t>"Here's how it works: first, we specify the database we're working with using the USE command."</a:t>
            </a:r>
            <a:endParaRPr sz="15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latin typeface="Roboto"/>
                <a:ea typeface="Roboto"/>
                <a:cs typeface="Roboto"/>
                <a:sym typeface="Roboto"/>
              </a:rPr>
              <a:t>"Then, we simply use the DROP USER command followed by the username we want to delete."</a:t>
            </a:r>
            <a:endParaRPr sz="1500">
              <a:solidFill>
                <a:srgbClr val="0D0D0D"/>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286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600">
                <a:solidFill>
                  <a:srgbClr val="0D0D0D"/>
                </a:solidFill>
                <a:latin typeface="Roboto"/>
                <a:ea typeface="Roboto"/>
                <a:cs typeface="Roboto"/>
                <a:sym typeface="Roboto"/>
              </a:rPr>
              <a:t>"For instance, let's consider a scenario with our job portal database."</a:t>
            </a:r>
            <a:endParaRPr sz="16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600">
                <a:solidFill>
                  <a:srgbClr val="0D0D0D"/>
                </a:solidFill>
                <a:latin typeface="Roboto"/>
                <a:ea typeface="Roboto"/>
                <a:cs typeface="Roboto"/>
                <a:sym typeface="Roboto"/>
              </a:rPr>
              <a:t>"Say we have a user named 'JohnDoe' who's no longer part of the company, and we need to remove his access."</a:t>
            </a:r>
            <a:endParaRPr sz="16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600">
                <a:solidFill>
                  <a:srgbClr val="0D0D0D"/>
                </a:solidFill>
                <a:latin typeface="Roboto"/>
                <a:ea typeface="Roboto"/>
                <a:cs typeface="Roboto"/>
                <a:sym typeface="Roboto"/>
              </a:rPr>
              <a:t>"We'd first specify the database we're working with, in this case, 'JobPortalDB'."</a:t>
            </a:r>
            <a:endParaRPr sz="16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600">
                <a:solidFill>
                  <a:srgbClr val="0D0D0D"/>
                </a:solidFill>
                <a:latin typeface="Roboto"/>
                <a:ea typeface="Roboto"/>
                <a:cs typeface="Roboto"/>
                <a:sym typeface="Roboto"/>
              </a:rPr>
              <a:t>"Then, we simply use the DROP USER command followed by the username 'JohnDoe' to delete the user from the database."</a:t>
            </a:r>
            <a:endParaRPr sz="16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600">
                <a:solidFill>
                  <a:srgbClr val="0D0D0D"/>
                </a:solidFill>
                <a:latin typeface="Roboto"/>
                <a:ea typeface="Roboto"/>
                <a:cs typeface="Roboto"/>
                <a:sym typeface="Roboto"/>
              </a:rPr>
              <a:t>"And just like that, 'JohnDoe' is removed, and his access privileges are revoked."</a:t>
            </a:r>
            <a:endParaRPr sz="1600">
              <a:solidFill>
                <a:srgbClr val="0D0D0D"/>
              </a:solidFill>
              <a:latin typeface="Roboto"/>
              <a:ea typeface="Roboto"/>
              <a:cs typeface="Roboto"/>
              <a:sym typeface="Roboto"/>
            </a:endParaRPr>
          </a:p>
          <a:p>
            <a:pPr marL="0" lvl="0" indent="0" algn="l" rtl="0">
              <a:spcBef>
                <a:spcPts val="1500"/>
              </a:spcBef>
              <a:spcAft>
                <a:spcPts val="0"/>
              </a:spcAft>
              <a:buNone/>
            </a:pPr>
            <a:endParaRPr sz="1600">
              <a:solidFill>
                <a:srgbClr val="0D0D0D"/>
              </a:solidFill>
              <a:latin typeface="Roboto"/>
              <a:ea typeface="Roboto"/>
              <a:cs typeface="Roboto"/>
              <a:sym typeface="Roboto"/>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3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"Now, let's talk about the GRANT command."</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"This command is pretty powerful—it's used to give specific privileges or permissions to users or roles on database objects."</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"We're talking about granting permissions like SELECT, INSERT, UPDATE, DELETE, EXECUTE, and more."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"Here's a quick example to illustrate how it works."</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"We first specify the database we're working with using the USE statement."</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"Then, we use the GRANT command followed by the specific permissions we want to grant, like SELECT, INSERT, UPDATE, DELETE."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"We specify the table or object we're granting permissions on, and finally, the username or role we're granting these permissions to."</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"And just like that, we've given someone the power to perform specific actions on a database object."</a:t>
            </a:r>
            <a:endParaRPr sz="20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615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"Let's delve into granting permissions on specific database objects."</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"Our first task is granting SELECT permission on the 'Jobs' table."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"We want users to be able to read data from this table."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"Next up, we need to grant INSERT permission on the 'Applications' table."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"This allows users to add new records to the 'Applications' table."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"And finally, let's grant EXECUTE permission on the 'GetJobDetails' stored procedure."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"This enables users to execute the 'GetJobDetails' procedure and retrieve job details as needed."</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"By carefully assigning these permissions, we're ensuring that users have the necessary access to perform their tasks while maintaining security and control within the database."</a:t>
            </a:r>
            <a:endParaRPr sz="2000">
              <a:solidFill>
                <a:srgbClr val="0D0D0D"/>
              </a:solidFill>
              <a:latin typeface="Roboto"/>
              <a:ea typeface="Roboto"/>
              <a:cs typeface="Roboto"/>
              <a:sym typeface="Roboto"/>
            </a:endParaRPr>
          </a:p>
          <a:p>
            <a:pPr marL="0" lvl="0" indent="0" algn="l" rtl="0">
              <a:spcBef>
                <a:spcPts val="1500"/>
              </a:spcBef>
              <a:spcAft>
                <a:spcPts val="0"/>
              </a:spcAft>
              <a:buNone/>
            </a:pPr>
            <a:endParaRPr sz="1900"/>
          </a:p>
        </p:txBody>
      </p:sp>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5236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Montserrat"/>
              <a:buNone/>
            </a:pPr>
            <a:r>
              <a:rPr lang="en-US" sz="1800"/>
              <a:t>In this session we discussing about what is database. It </a:t>
            </a:r>
            <a:r>
              <a:rPr lang="en-US" sz="1800">
                <a:latin typeface="Montserrat"/>
                <a:ea typeface="Montserrat"/>
                <a:cs typeface="Montserrat"/>
                <a:sym typeface="Montserrat"/>
              </a:rPr>
              <a:t>an organized collection of structured information, or data stored in a computer system</a:t>
            </a:r>
            <a:r>
              <a:rPr lang="en-US" sz="1800">
                <a:latin typeface="Times New Roman"/>
                <a:ea typeface="Times New Roman"/>
                <a:cs typeface="Times New Roman"/>
                <a:sym typeface="Times New Roman"/>
              </a:rPr>
              <a:t>. Simply in database </a:t>
            </a:r>
            <a:r>
              <a:rPr lang="en-US" sz="1800" b="0" i="0">
                <a:solidFill>
                  <a:schemeClr val="dk1"/>
                </a:solidFill>
                <a:latin typeface="Montserrat"/>
                <a:ea typeface="Montserrat"/>
                <a:cs typeface="Montserrat"/>
                <a:sym typeface="Montserrat"/>
              </a:rPr>
              <a:t>data is stored and accessed electronically. It is a structured way of organizing information that can be easily queried, updated, and analyzed. A database management system or DBMS is used to create, manipulate, and maintain a database. A database system is the collective name for the data, the DBMS, and the applications associated with them. Databases are designed to organize and store data in a structured format that allows for efficient retrieval, querying, and manipulation of data. In relational databases, data is organized into tables . In non-relational databases, such as document-oriented databases or key-value stores, data is organized into collections or documents. </a:t>
            </a:r>
            <a:r>
              <a:rPr lang="en-US" sz="1800">
                <a:latin typeface="Times New Roman"/>
                <a:ea typeface="Times New Roman"/>
                <a:cs typeface="Times New Roman"/>
                <a:sym typeface="Times New Roman"/>
              </a:rPr>
              <a:t>The main purpose of the database is to operate a large amount of information by storing, retrieving, and managing data.</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Montserrat"/>
              <a:ea typeface="Montserrat"/>
              <a:cs typeface="Montserrat"/>
              <a:sym typeface="Montserrat"/>
            </a:endParaRPr>
          </a:p>
          <a:p>
            <a:pPr marL="0" lvl="0" indent="0" algn="l" rtl="0">
              <a:spcBef>
                <a:spcPts val="0"/>
              </a:spcBef>
              <a:spcAft>
                <a:spcPts val="0"/>
              </a:spcAft>
              <a:buNone/>
            </a:pPr>
            <a:endParaRPr sz="1800"/>
          </a:p>
        </p:txBody>
      </p:sp>
      <p:sp>
        <p:nvSpPr>
          <p:cNvPr id="40" name="Google Shape;4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"Now, let's talk about the REVOKE command."</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"This command comes into play when we need to take back permissions that we've previously granted."</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"It's like hitting the 'undo' button on permissions."</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"We specify the database we're working with using the USE statement."</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"Then, with the REVOKE command, we list out the specific permissions we want to revoke, such as SELECT, INSERT, UPDATE, DELETE."</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"We also specify the table or object from which we're revoking permissions."</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"And finally, we mention the username or role from which we're removing these permissions."</a:t>
            </a:r>
            <a:endParaRPr sz="20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000">
                <a:solidFill>
                  <a:srgbClr val="0D0D0D"/>
                </a:solidFill>
                <a:latin typeface="Roboto"/>
                <a:ea typeface="Roboto"/>
                <a:cs typeface="Roboto"/>
                <a:sym typeface="Roboto"/>
              </a:rPr>
              <a:t>"With REVOKE, we're effectively tightening access control and ensuring that users only have the permissions they absolutely need."</a:t>
            </a:r>
            <a:endParaRPr sz="2000">
              <a:solidFill>
                <a:srgbClr val="0D0D0D"/>
              </a:solidFill>
              <a:latin typeface="Roboto"/>
              <a:ea typeface="Roboto"/>
              <a:cs typeface="Roboto"/>
              <a:sym typeface="Roboto"/>
            </a:endParaRPr>
          </a:p>
          <a:p>
            <a:pPr marL="0" lvl="0" indent="0" algn="l" rtl="0">
              <a:spcBef>
                <a:spcPts val="1500"/>
              </a:spcBef>
              <a:spcAft>
                <a:spcPts val="0"/>
              </a:spcAft>
              <a:buNone/>
            </a:pPr>
            <a:endParaRPr/>
          </a:p>
        </p:txBody>
      </p:sp>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051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"Let's walk through a practical example of using the REVOKE command in a job portal scenario."</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"Imagine we have our job portal database named 'JobPortalDB'."</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"We've previously granted SELECT permission on the 'Applications' table to a user named 'applicant_user'."</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"Now, let's say we need to revoke that permission for some reason, maybe because the user's role has changed."</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"We start by specifying the database we're working with, using the USE statement: 'JobPortalDB'."</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"Then, with the REVOKE command, we simply revoke the SELECT permission from the 'Applications' table for the 'applicant_user'."</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"And just like that, the 'applicant_user' no longer has the ability to select data from the 'Applications' table."</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"This ensures that access to sensitive data is tightly controlled, maintaining the security and integrity of our job portal database."</a:t>
            </a:r>
            <a:endParaRPr sz="2200">
              <a:solidFill>
                <a:srgbClr val="0D0D0D"/>
              </a:solidFill>
              <a:latin typeface="Roboto"/>
              <a:ea typeface="Roboto"/>
              <a:cs typeface="Roboto"/>
              <a:sym typeface="Roboto"/>
            </a:endParaRPr>
          </a:p>
          <a:p>
            <a:pPr marL="0" lvl="0" indent="0" algn="l" rtl="0">
              <a:spcBef>
                <a:spcPts val="1500"/>
              </a:spcBef>
              <a:spcAft>
                <a:spcPts val="0"/>
              </a:spcAft>
              <a:buNone/>
            </a:pPr>
            <a:endParaRPr sz="2100"/>
          </a:p>
        </p:txBody>
      </p:sp>
      <p:sp>
        <p:nvSpPr>
          <p:cNvPr id="167" name="Google Shape;1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012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"Now, let's shift our focus to the DENY command."</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"When we need to be absolutely explicit about denying certain permissions, DENY comes to the rescue."</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"It's like putting up a virtual 'Do Not Enter' sign for specific users or roles."</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"We start by specifying the database we're working with, using the USE statement."</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"Then, with the DENY command, we list out the permissions we want to deny, such as SELECT, INSERT, UPDATE, DELETE."</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"We also specify the table or object to which we're denying permissions."</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"And finally, we mention the username or role to which we're denying these permissions."</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"It's important to note that DENY takes precedence over any granted permissions."</a:t>
            </a:r>
            <a:endParaRPr sz="22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2200">
                <a:solidFill>
                  <a:srgbClr val="0D0D0D"/>
                </a:solidFill>
                <a:latin typeface="Roboto"/>
                <a:ea typeface="Roboto"/>
                <a:cs typeface="Roboto"/>
                <a:sym typeface="Roboto"/>
              </a:rPr>
              <a:t>"By using DENY, we're exercising fine-grained control over access privileges, ensuring that only authorized users have the necessary permissions.</a:t>
            </a:r>
            <a:endParaRPr sz="2200">
              <a:solidFill>
                <a:srgbClr val="0D0D0D"/>
              </a:solidFill>
              <a:latin typeface="Roboto"/>
              <a:ea typeface="Roboto"/>
              <a:cs typeface="Roboto"/>
              <a:sym typeface="Roboto"/>
            </a:endParaRPr>
          </a:p>
          <a:p>
            <a:pPr marL="0" lvl="0" indent="0" algn="l" rtl="0">
              <a:spcBef>
                <a:spcPts val="1500"/>
              </a:spcBef>
              <a:spcAft>
                <a:spcPts val="0"/>
              </a:spcAft>
              <a:buNone/>
            </a:pPr>
            <a:endParaRPr sz="2100"/>
          </a:p>
        </p:txBody>
      </p:sp>
      <p:sp>
        <p:nvSpPr>
          <p:cNvPr id="174" name="Google Shape;1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73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"Let's illustrate the DENY command with an example from our job portal scenario."</a:t>
            </a:r>
            <a:endParaRPr sz="19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"Imagine we have our job portal database named 'JobPortalDB'."</a:t>
            </a:r>
            <a:endParaRPr sz="19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"Now, let's say we have a user named 'RestrictedUser' who, for security reasons, should not have any access to the 'JobApplications' table."</a:t>
            </a:r>
            <a:endParaRPr sz="19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"We start by specifying the database we're working with, using the USE statement: 'JobPortalDB'."</a:t>
            </a:r>
            <a:endParaRPr sz="19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"Then, with the DENY command, we explicitly deny SELECT, INSERT, UPDATE, and DELETE permissions on the 'JobApplications' table to the 'RestrictedUser'."</a:t>
            </a:r>
            <a:endParaRPr sz="19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"This means that 'RestrictedUser' won't be able to view, insert, update, or delete any records from the 'JobApplications' table."</a:t>
            </a:r>
            <a:endParaRPr sz="1900">
              <a:solidFill>
                <a:srgbClr val="0D0D0D"/>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900">
                <a:solidFill>
                  <a:srgbClr val="0D0D0D"/>
                </a:solidFill>
                <a:latin typeface="Roboto"/>
                <a:ea typeface="Roboto"/>
                <a:cs typeface="Roboto"/>
                <a:sym typeface="Roboto"/>
              </a:rPr>
              <a:t>"By using DENY, we're ensuring that sensitive data within the 'JobApplications' table remains protected and inaccessible to unauthorized users."</a:t>
            </a:r>
            <a:endParaRPr sz="1900">
              <a:solidFill>
                <a:srgbClr val="0D0D0D"/>
              </a:solidFill>
              <a:latin typeface="Roboto"/>
              <a:ea typeface="Roboto"/>
              <a:cs typeface="Roboto"/>
              <a:sym typeface="Roboto"/>
            </a:endParaRPr>
          </a:p>
          <a:p>
            <a:pPr marL="0" lvl="0" indent="0" algn="l" rtl="0">
              <a:spcBef>
                <a:spcPts val="1500"/>
              </a:spcBef>
              <a:spcAft>
                <a:spcPts val="0"/>
              </a:spcAft>
              <a:buNone/>
            </a:pPr>
            <a:endParaRPr sz="1800"/>
          </a:p>
        </p:txBody>
      </p:sp>
      <p:sp>
        <p:nvSpPr>
          <p:cNvPr id="183" name="Google Shape;1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37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Hello..welcome to aitrich academy.Today we are discussing about the topic DDL that is data definition language.</a:t>
            </a:r>
            <a:r>
              <a:rPr lang="en-US" sz="1600">
                <a:solidFill>
                  <a:srgbClr val="0D0D0D"/>
                </a:solidFill>
                <a:highlight>
                  <a:srgbClr val="FFFFFF"/>
                </a:highlight>
                <a:latin typeface="Roboto"/>
                <a:ea typeface="Roboto"/>
                <a:cs typeface="Roboto"/>
                <a:sym typeface="Roboto"/>
              </a:rPr>
              <a:t>e, and it's a subset of SQL (Structured Query Language) used to define and manage the structure of a database. Essentially, DDL allows you to create, modify, and delete database objects such as tables, indexes, views, and schemas.DDL commands are powerful tools for database administrators and developers to manage the structure of a database and ensure it meets the requirements of an application.</a:t>
            </a:r>
            <a:endParaRPr sz="1500"/>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Let’s talk with DDL.</a:t>
            </a:r>
            <a:r>
              <a:rPr lang="en-US" sz="1200">
                <a:solidFill>
                  <a:srgbClr val="0D0D0D"/>
                </a:solidFill>
                <a:highlight>
                  <a:srgbClr val="FFFFFF"/>
                </a:highlight>
                <a:latin typeface="Roboto"/>
                <a:ea typeface="Roboto"/>
                <a:cs typeface="Roboto"/>
                <a:sym typeface="Roboto"/>
              </a:rPr>
              <a:t>DDL commands are subset of SQL Language.DDL are powerful tools for database administrators and developers to manage the structure of a database and ensure it meets the requirements of an application used for defining and managing the structure of a database.DDL, or Data Definition Language, is a set of SQL commands used to define, modify, and delete the structure of a database. It includes commands like CREATE (to create new database objects), ALTER (to modify existing objects), DROP (to delete objects), and others. DDL is crucial for managing the schema of a database and ensuring its integrity and organization.Exactly! You've captured the essence of DDL perfectly. Its primary purpose is indeed to specify the schema or structure of the database and its objects. With DDL, you can define the layout of tables, the relationships between them, constraints, indexes, and other properties that dictate how data is organized and stored in the database.</a:t>
            </a: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f0e9eed0ae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f0e9eed0a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Main DDL Commands are </a:t>
            </a:r>
            <a:r>
              <a:rPr lang="en-US">
                <a:solidFill>
                  <a:schemeClr val="dk1"/>
                </a:solidFill>
              </a:rPr>
              <a:t> CREATE,ALTER,DROP,TRUNCATE,COMMENT,RENAME we will  explain on the next slide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discuss About CREATE Command =.</a:t>
            </a:r>
            <a:endParaRPr/>
          </a:p>
        </p:txBody>
      </p:sp>
      <p:sp>
        <p:nvSpPr>
          <p:cNvPr id="111" name="Google Shape;11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a:t>Now we are going to understand the important features of databases. The following features make databases more better than traditional file based system. </a:t>
            </a:r>
            <a:endParaRPr sz="600"/>
          </a:p>
          <a:p>
            <a:pPr marL="0" lvl="0" indent="0" algn="l" rtl="0">
              <a:spcBef>
                <a:spcPts val="0"/>
              </a:spcBef>
              <a:spcAft>
                <a:spcPts val="0"/>
              </a:spcAft>
              <a:buNone/>
            </a:pPr>
            <a:r>
              <a:rPr lang="en-US" sz="600"/>
              <a:t>First 1 is data organization . Databases provide a structure for organizing large amounts of data into particular structures to making it easier to find, access, and manage information. Then the second one is data consistency . By enforcing rules and constraints on the data, databases ensure that data remains consistent and accurate across all applications that use it. </a:t>
            </a:r>
            <a:endParaRPr sz="600"/>
          </a:p>
          <a:p>
            <a:pPr marL="0" lvl="0" indent="0" algn="l" rtl="0">
              <a:spcBef>
                <a:spcPts val="0"/>
              </a:spcBef>
              <a:spcAft>
                <a:spcPts val="0"/>
              </a:spcAft>
              <a:buNone/>
            </a:pPr>
            <a:r>
              <a:rPr lang="en-US" sz="600"/>
              <a:t>Next is Data integrity. Databases provide mechanisms for ensuring that data is not lost or corrupted, and that it can be recovered in the event of hardware or software failures.</a:t>
            </a:r>
            <a:endParaRPr sz="600"/>
          </a:p>
          <a:p>
            <a:pPr marL="0" lvl="0" indent="0" algn="l" rtl="0">
              <a:spcBef>
                <a:spcPts val="0"/>
              </a:spcBef>
              <a:spcAft>
                <a:spcPts val="0"/>
              </a:spcAft>
              <a:buNone/>
            </a:pPr>
            <a:r>
              <a:rPr lang="en-US" sz="600"/>
              <a:t>Fourth one is data security. Databases provide features for controlling who has access to the data, and what they can do with it, ensuring that sensitive information is kept confidential and protected from unauthorized access. </a:t>
            </a:r>
            <a:endParaRPr sz="600"/>
          </a:p>
          <a:p>
            <a:pPr marL="0" lvl="0" indent="0" algn="l" rtl="0">
              <a:spcBef>
                <a:spcPts val="0"/>
              </a:spcBef>
              <a:spcAft>
                <a:spcPts val="0"/>
              </a:spcAft>
              <a:buNone/>
            </a:pPr>
            <a:r>
              <a:rPr lang="en-US" sz="600"/>
              <a:t>Fifth one is data scalability. Databases can handle large amounts of data, making it possible to store and manage huge datasets that would be impossible to handle using traditional file systems. </a:t>
            </a:r>
            <a:endParaRPr sz="600"/>
          </a:p>
          <a:p>
            <a:pPr marL="0" lvl="0" indent="0" algn="l" rtl="0">
              <a:spcBef>
                <a:spcPts val="0"/>
              </a:spcBef>
              <a:spcAft>
                <a:spcPts val="0"/>
              </a:spcAft>
              <a:buNone/>
            </a:pPr>
            <a:r>
              <a:rPr lang="en-US" sz="600"/>
              <a:t>Then data concurrency. Databases provide mechanisms for managing multiple concurrent users, ensuring that users can access and modify the data without interfering with each other.</a:t>
            </a: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lvl="0" indent="0" algn="l" rtl="0">
              <a:spcBef>
                <a:spcPts val="0"/>
              </a:spcBef>
              <a:spcAft>
                <a:spcPts val="0"/>
              </a:spcAft>
              <a:buNone/>
            </a:pPr>
            <a:endParaRPr sz="600"/>
          </a:p>
        </p:txBody>
      </p:sp>
      <p:sp>
        <p:nvSpPr>
          <p:cNvPr id="71" name="Google Shape;7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Montserrat"/>
              <a:buNone/>
            </a:pPr>
            <a:r>
              <a:rPr lang="en-US" sz="1800"/>
              <a:t>Now we are move to the next session which explain the basic types of databases. </a:t>
            </a:r>
            <a:r>
              <a:rPr lang="en-US" sz="1800">
                <a:latin typeface="Times New Roman"/>
                <a:ea typeface="Times New Roman"/>
                <a:cs typeface="Times New Roman"/>
                <a:sym typeface="Times New Roman"/>
              </a:rPr>
              <a:t>There are several types of databases, each with its own specific characteristics and use cases. Some of the most common types of databases are.</a:t>
            </a:r>
            <a:endParaRPr sz="1800">
              <a:latin typeface="Times New Roman"/>
              <a:ea typeface="Times New Roman"/>
              <a:cs typeface="Times New Roman"/>
              <a:sym typeface="Times New Roman"/>
            </a:endParaRPr>
          </a:p>
          <a:p>
            <a:pPr marL="0" marR="0" lvl="1" indent="0" algn="l" rtl="0">
              <a:lnSpc>
                <a:spcPct val="100000"/>
              </a:lnSpc>
              <a:spcBef>
                <a:spcPts val="0"/>
              </a:spcBef>
              <a:spcAft>
                <a:spcPts val="0"/>
              </a:spcAft>
              <a:buClr>
                <a:schemeClr val="dk1"/>
              </a:buClr>
              <a:buSzPts val="2400"/>
              <a:buFont typeface="Montserrat"/>
              <a:buNone/>
            </a:pPr>
            <a:r>
              <a:rPr lang="en-US" sz="1800"/>
              <a:t>First one </a:t>
            </a:r>
            <a:r>
              <a:rPr lang="en-US" sz="1800" b="1">
                <a:latin typeface="Times New Roman"/>
                <a:ea typeface="Times New Roman"/>
                <a:cs typeface="Times New Roman"/>
                <a:sym typeface="Times New Roman"/>
              </a:rPr>
              <a:t>Relational databases: </a:t>
            </a:r>
            <a:r>
              <a:rPr lang="en-US" sz="1800">
                <a:latin typeface="Times New Roman"/>
                <a:ea typeface="Times New Roman"/>
                <a:cs typeface="Times New Roman"/>
                <a:sym typeface="Times New Roman"/>
              </a:rPr>
              <a:t>These are the most widely used type of database, and they store data in tables that are related to each other using keys. MySQL, Oracle, and Microsoft SQL Server are some examples of relational database. Next one is </a:t>
            </a:r>
            <a:r>
              <a:rPr lang="en-US" sz="1800" b="1">
                <a:latin typeface="Times New Roman"/>
                <a:ea typeface="Times New Roman"/>
                <a:cs typeface="Times New Roman"/>
                <a:sym typeface="Times New Roman"/>
              </a:rPr>
              <a:t>NoSQL databases:</a:t>
            </a:r>
            <a:r>
              <a:rPr lang="en-US" sz="1800">
                <a:latin typeface="Times New Roman"/>
                <a:ea typeface="Times New Roman"/>
                <a:cs typeface="Times New Roman"/>
                <a:sym typeface="Times New Roman"/>
              </a:rPr>
              <a:t> These databases do not use the traditional tabular structure and are used to store unstructured or semi-structured data. MongoDB, Cassandra, and Amazon DynamoDB are some examples. Then </a:t>
            </a:r>
            <a:r>
              <a:rPr lang="en-US" sz="1800" b="1">
                <a:latin typeface="Times New Roman"/>
                <a:ea typeface="Times New Roman"/>
                <a:cs typeface="Times New Roman"/>
                <a:sym typeface="Times New Roman"/>
              </a:rPr>
              <a:t>Object-oriented databases: </a:t>
            </a:r>
            <a:r>
              <a:rPr lang="en-US" sz="1800">
                <a:latin typeface="Times New Roman"/>
                <a:ea typeface="Times New Roman"/>
                <a:cs typeface="Times New Roman"/>
                <a:sym typeface="Times New Roman"/>
              </a:rPr>
              <a:t>These databases store data in the form of objects, rather than tables, making them more suitable for object-oriented programming. Examples of object-oriented databases are Versant Object Database and ObjectStore. Then fourth one is </a:t>
            </a:r>
            <a:r>
              <a:rPr lang="en-US" sz="1800" b="1">
                <a:latin typeface="Times New Roman"/>
                <a:ea typeface="Times New Roman"/>
                <a:cs typeface="Times New Roman"/>
                <a:sym typeface="Times New Roman"/>
              </a:rPr>
              <a:t>Graph databases : </a:t>
            </a:r>
            <a:r>
              <a:rPr lang="en-US" sz="1800">
                <a:latin typeface="Times New Roman"/>
                <a:ea typeface="Times New Roman"/>
                <a:cs typeface="Times New Roman"/>
                <a:sym typeface="Times New Roman"/>
              </a:rPr>
              <a:t>These databases store data in a graph structure, consisting of nodes and edges. They are ideal for managing data with complex relationships, such as social networks or recommendation engines. Then </a:t>
            </a:r>
            <a:r>
              <a:rPr lang="en-US" sz="1800" b="1">
                <a:latin typeface="Times New Roman"/>
                <a:ea typeface="Times New Roman"/>
                <a:cs typeface="Times New Roman"/>
                <a:sym typeface="Times New Roman"/>
              </a:rPr>
              <a:t>Time-series databases:</a:t>
            </a:r>
            <a:r>
              <a:rPr lang="en-US" sz="1800">
                <a:latin typeface="Times New Roman"/>
                <a:ea typeface="Times New Roman"/>
                <a:cs typeface="Times New Roman"/>
                <a:sym typeface="Times New Roman"/>
              </a:rPr>
              <a:t> These databases are optimized for storing and querying time-series data, which is data that changes over time. </a:t>
            </a:r>
            <a:r>
              <a:rPr lang="en-US" sz="1800" b="1">
                <a:latin typeface="Times New Roman"/>
                <a:ea typeface="Times New Roman"/>
                <a:cs typeface="Times New Roman"/>
                <a:sym typeface="Times New Roman"/>
              </a:rPr>
              <a:t>Spatial databases:</a:t>
            </a:r>
            <a:r>
              <a:rPr lang="en-US" sz="1800">
                <a:latin typeface="Times New Roman"/>
                <a:ea typeface="Times New Roman"/>
                <a:cs typeface="Times New Roman"/>
                <a:sym typeface="Times New Roman"/>
              </a:rPr>
              <a:t> These databases are designed to store and query spatial data, such as geographic information or satellite imagery. PostGIS and Oracle Spatial are some examples. Finally </a:t>
            </a:r>
            <a:r>
              <a:rPr lang="en-US" sz="1800" b="1">
                <a:latin typeface="Times New Roman"/>
                <a:ea typeface="Times New Roman"/>
                <a:cs typeface="Times New Roman"/>
                <a:sym typeface="Times New Roman"/>
              </a:rPr>
              <a:t>Cloud databases:</a:t>
            </a:r>
            <a:r>
              <a:rPr lang="en-US" sz="1800">
                <a:latin typeface="Times New Roman"/>
                <a:ea typeface="Times New Roman"/>
                <a:cs typeface="Times New Roman"/>
                <a:sym typeface="Times New Roman"/>
              </a:rPr>
              <a:t> These are databases that are hosted and managed in the cloud, and can be accessed from anywhere with an internet connection. Examples of cloud databases include Amazon RDS, Google Cloud SQL, and Microsoft Azure SQL Database.</a:t>
            </a:r>
            <a:endParaRPr sz="1800">
              <a:latin typeface="Times New Roman"/>
              <a:ea typeface="Times New Roman"/>
              <a:cs typeface="Times New Roman"/>
              <a:sym typeface="Times New Roman"/>
            </a:endParaRPr>
          </a:p>
          <a:p>
            <a:pPr marL="0" marR="0" lvl="1"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marR="0" lvl="1"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p>
        </p:txBody>
      </p:sp>
      <p:sp>
        <p:nvSpPr>
          <p:cNvPr id="124" name="Google Shape;12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t>Next we will discussing about basic concept of databases. </a:t>
            </a:r>
            <a:endParaRPr sz="1800"/>
          </a:p>
          <a:p>
            <a:pPr marL="0" lvl="0" indent="0" algn="l" rtl="0">
              <a:spcBef>
                <a:spcPts val="0"/>
              </a:spcBef>
              <a:spcAft>
                <a:spcPts val="0"/>
              </a:spcAft>
              <a:buNone/>
            </a:pPr>
            <a:r>
              <a:rPr lang="en-US" sz="1800"/>
              <a:t>Here we are going to learn the 7 basic concepts. </a:t>
            </a:r>
            <a:endParaRPr sz="1800"/>
          </a:p>
          <a:p>
            <a:pPr marL="0" lvl="0" indent="0" algn="l" rtl="0">
              <a:spcBef>
                <a:spcPts val="0"/>
              </a:spcBef>
              <a:spcAft>
                <a:spcPts val="0"/>
              </a:spcAft>
              <a:buNone/>
            </a:pPr>
            <a:r>
              <a:rPr lang="en-US" sz="1800"/>
              <a:t>Lets look them one by one.</a:t>
            </a:r>
            <a:endParaRPr sz="1800"/>
          </a:p>
          <a:p>
            <a:pPr marL="0" marR="0" lvl="0" indent="0" algn="l" rtl="0">
              <a:lnSpc>
                <a:spcPct val="100000"/>
              </a:lnSpc>
              <a:spcBef>
                <a:spcPts val="0"/>
              </a:spcBef>
              <a:spcAft>
                <a:spcPts val="0"/>
              </a:spcAft>
              <a:buClr>
                <a:schemeClr val="dk1"/>
              </a:buClr>
              <a:buSzPts val="2400"/>
              <a:buFont typeface="Montserrat"/>
              <a:buNone/>
            </a:pPr>
            <a:r>
              <a:rPr lang="en-US" sz="1800"/>
              <a:t>First 1.</a:t>
            </a:r>
            <a:r>
              <a:rPr lang="en-US" sz="1800" b="1">
                <a:latin typeface="Times New Roman"/>
                <a:ea typeface="Times New Roman"/>
                <a:cs typeface="Times New Roman"/>
                <a:sym typeface="Times New Roman"/>
              </a:rPr>
              <a:t> Database Schema:</a:t>
            </a:r>
            <a:r>
              <a:rPr lang="en-US" sz="1800">
                <a:latin typeface="Times New Roman"/>
                <a:ea typeface="Times New Roman"/>
                <a:cs typeface="Times New Roman"/>
                <a:sym typeface="Times New Roman"/>
              </a:rPr>
              <a:t> It is a design of the database. Or we can say that it is a skeleton of the database that is used to represent the structure, types of data will be stored in the rows and columns, constraints, relationships between the tables.</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r>
              <a:rPr lang="en-US" sz="1800"/>
              <a:t> </a:t>
            </a:r>
            <a:r>
              <a:rPr lang="en-US" sz="1800" b="1">
                <a:latin typeface="Times New Roman"/>
                <a:ea typeface="Times New Roman"/>
                <a:cs typeface="Times New Roman"/>
                <a:sym typeface="Times New Roman"/>
              </a:rPr>
              <a:t>Data Constraints:</a:t>
            </a:r>
            <a:r>
              <a:rPr lang="en-US" sz="1800">
                <a:latin typeface="Times New Roman"/>
                <a:ea typeface="Times New Roman"/>
                <a:cs typeface="Times New Roman"/>
                <a:sym typeface="Times New Roman"/>
              </a:rPr>
              <a:t> In a database, sometimes we put some restrictions on the table that what type of data can be stored in one or more columns of the table, it can be done by using constraints. Constraints are defined while we are creating a table.</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r>
              <a:rPr lang="en-US" sz="1800"/>
              <a:t> </a:t>
            </a:r>
            <a:r>
              <a:rPr lang="en-US" sz="1800" b="1">
                <a:latin typeface="Times New Roman"/>
                <a:ea typeface="Times New Roman"/>
                <a:cs typeface="Times New Roman"/>
                <a:sym typeface="Times New Roman"/>
              </a:rPr>
              <a:t>Data dictionary or Metadata: </a:t>
            </a:r>
            <a:r>
              <a:rPr lang="en-US" sz="1800">
                <a:latin typeface="Times New Roman"/>
                <a:ea typeface="Times New Roman"/>
                <a:cs typeface="Times New Roman"/>
                <a:sym typeface="Times New Roman"/>
              </a:rPr>
              <a:t>Metadata is known as the data about the data. Or we can say that the database schema along with different types of constraints on the data is stored by DBMS in the dictionary is known as metadata.</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r>
              <a:rPr lang="en-US" sz="1800"/>
              <a:t> </a:t>
            </a:r>
            <a:r>
              <a:rPr lang="en-US" sz="1800" b="1">
                <a:latin typeface="Times New Roman"/>
                <a:ea typeface="Times New Roman"/>
                <a:cs typeface="Times New Roman"/>
                <a:sym typeface="Times New Roman"/>
              </a:rPr>
              <a:t>Database instance: </a:t>
            </a:r>
            <a:r>
              <a:rPr lang="en-US" sz="1800">
                <a:latin typeface="Times New Roman"/>
                <a:ea typeface="Times New Roman"/>
                <a:cs typeface="Times New Roman"/>
                <a:sym typeface="Times New Roman"/>
              </a:rPr>
              <a:t>In a database, a database instance is used to define the complete database environment and its components. Or we can say that it is a set of memory structures and background processes that are used to access the database files. </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1800">
                <a:latin typeface="Times New Roman"/>
                <a:ea typeface="Times New Roman"/>
                <a:cs typeface="Times New Roman"/>
                <a:sym typeface="Times New Roman"/>
              </a:rPr>
              <a:t> </a:t>
            </a:r>
            <a:r>
              <a:rPr lang="en-US" sz="1800" b="1">
                <a:latin typeface="Times New Roman"/>
                <a:ea typeface="Times New Roman"/>
                <a:cs typeface="Times New Roman"/>
                <a:sym typeface="Times New Roman"/>
              </a:rPr>
              <a:t>Query:</a:t>
            </a:r>
            <a:r>
              <a:rPr lang="en-US" sz="1800">
                <a:latin typeface="Times New Roman"/>
                <a:ea typeface="Times New Roman"/>
                <a:cs typeface="Times New Roman"/>
                <a:sym typeface="Times New Roman"/>
              </a:rPr>
              <a:t> In a database, a query is used to access data from the database. So users have to write queries to retrieve or manipulate data from the database. </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1800" b="1">
                <a:latin typeface="Times New Roman"/>
                <a:ea typeface="Times New Roman"/>
                <a:cs typeface="Times New Roman"/>
                <a:sym typeface="Times New Roman"/>
              </a:rPr>
              <a:t>Data manipulation: </a:t>
            </a:r>
            <a:r>
              <a:rPr lang="en-US" sz="1800">
                <a:latin typeface="Times New Roman"/>
                <a:ea typeface="Times New Roman"/>
                <a:cs typeface="Times New Roman"/>
                <a:sym typeface="Times New Roman"/>
              </a:rPr>
              <a:t>In a database, we can easily manipulate data using the three main operations that is Insertion, Deletion, and updating.</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1800" b="1">
                <a:latin typeface="Times New Roman"/>
                <a:ea typeface="Times New Roman"/>
                <a:cs typeface="Times New Roman"/>
                <a:sym typeface="Times New Roman"/>
              </a:rPr>
              <a:t>Data Engine:</a:t>
            </a:r>
            <a:r>
              <a:rPr lang="en-US" sz="1800">
                <a:latin typeface="Times New Roman"/>
                <a:ea typeface="Times New Roman"/>
                <a:cs typeface="Times New Roman"/>
                <a:sym typeface="Times New Roman"/>
              </a:rPr>
              <a:t> It is an underlying component that is used to create and manage various database queries. </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p>
          <a:p>
            <a:pPr marL="0" lvl="0" indent="0" algn="l" rtl="0">
              <a:spcBef>
                <a:spcPts val="0"/>
              </a:spcBef>
              <a:spcAft>
                <a:spcPts val="0"/>
              </a:spcAft>
              <a:buNone/>
            </a:pPr>
            <a:br>
              <a:rPr lang="en-US" sz="1800"/>
            </a:br>
            <a:endParaRPr sz="1800"/>
          </a:p>
          <a:p>
            <a:pPr marL="0" lvl="0" indent="0" algn="l" rtl="0">
              <a:spcBef>
                <a:spcPts val="0"/>
              </a:spcBef>
              <a:spcAft>
                <a:spcPts val="0"/>
              </a:spcAft>
              <a:buNone/>
            </a:pPr>
            <a:r>
              <a:rPr lang="en-US" sz="1800"/>
              <a:t>3</a:t>
            </a:r>
            <a:endParaRPr sz="1800"/>
          </a:p>
        </p:txBody>
      </p:sp>
      <p:sp>
        <p:nvSpPr>
          <p:cNvPr id="154" name="Google Shape;15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000" b="0" i="0" u="none" strike="noStrike">
                <a:solidFill>
                  <a:schemeClr val="dk1"/>
                </a:solidFill>
                <a:latin typeface="Montserrat"/>
                <a:ea typeface="Montserrat"/>
                <a:cs typeface="Montserrat"/>
                <a:sym typeface="Montserrat"/>
              </a:rPr>
              <a:t>Hello ! Welcome</a:t>
            </a:r>
            <a:r>
              <a:rPr lang="en-US" sz="1000"/>
              <a:t> Aitrich Academy</a:t>
            </a:r>
            <a:r>
              <a:rPr lang="en-US" sz="1000" b="0" i="0" u="none" strike="noStrike">
                <a:solidFill>
                  <a:schemeClr val="dk1"/>
                </a:solidFill>
                <a:latin typeface="Montserrat"/>
                <a:ea typeface="Montserrat"/>
                <a:cs typeface="Montserrat"/>
                <a:sym typeface="Montserrat"/>
              </a:rPr>
              <a:t>. In this session, we’ll be discussing about databases. It is introduced to overcome the deficiencies of traditional file based system. This session help you to understand more about data storage in databases. It include what is database, what are the importance of database, then there are many types of databases and finally the basic concepts associated with the system.</a:t>
            </a:r>
            <a:endParaRPr sz="400" b="0" i="0" u="none" strike="noStrike">
              <a:solidFill>
                <a:srgbClr val="000000"/>
              </a:solidFill>
              <a:latin typeface="Roboto"/>
              <a:ea typeface="Roboto"/>
              <a:cs typeface="Roboto"/>
              <a:sym typeface="Roboto"/>
            </a:endParaRPr>
          </a:p>
          <a:p>
            <a:pPr marL="0" lvl="0" indent="0" algn="just" rtl="0">
              <a:spcBef>
                <a:spcPts val="1500"/>
              </a:spcBef>
              <a:spcAft>
                <a:spcPts val="0"/>
              </a:spcAft>
              <a:buNone/>
            </a:pPr>
            <a:r>
              <a:rPr lang="en-US" sz="1000" b="0" i="0">
                <a:solidFill>
                  <a:srgbClr val="374151"/>
                </a:solidFill>
                <a:latin typeface="Arial"/>
                <a:ea typeface="Arial"/>
                <a:cs typeface="Arial"/>
                <a:sym typeface="Arial"/>
              </a:rPr>
              <a:t>in this session we will explore the  features, real world applications, history and an example of this powerful programming language.</a:t>
            </a:r>
            <a:endParaRPr sz="1000" b="0"/>
          </a:p>
          <a:p>
            <a:pPr marL="0" lvl="0" indent="0" algn="just" rtl="0">
              <a:spcBef>
                <a:spcPts val="3000"/>
              </a:spcBef>
              <a:spcAft>
                <a:spcPts val="0"/>
              </a:spcAft>
              <a:buNone/>
            </a:pPr>
            <a:r>
              <a:rPr lang="en-US" sz="400" b="0" i="0" u="none" strike="noStrike">
                <a:solidFill>
                  <a:srgbClr val="000000"/>
                </a:solidFill>
                <a:latin typeface="Roboto"/>
                <a:ea typeface="Roboto"/>
                <a:cs typeface="Roboto"/>
                <a:sym typeface="Roboto"/>
              </a:rPr>
              <a:t>So whether you're a complete beginner or have some programming experience and looking to dive into Java, this tutorial is perfect for you. Let's get started!</a:t>
            </a:r>
            <a:endParaRPr sz="1000" b="0"/>
          </a:p>
          <a:p>
            <a:pPr marL="0" lvl="0" indent="0" algn="l" rtl="0">
              <a:spcBef>
                <a:spcPts val="0"/>
              </a:spcBef>
              <a:spcAft>
                <a:spcPts val="0"/>
              </a:spcAft>
              <a:buNone/>
            </a:pPr>
            <a:br>
              <a:rPr lang="en-US" sz="1000"/>
            </a:br>
            <a:endParaRPr sz="1000"/>
          </a:p>
        </p:txBody>
      </p:sp>
      <p:sp>
        <p:nvSpPr>
          <p:cNvPr id="26" name="Google Shape;2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Montserrat"/>
              <a:buNone/>
            </a:pPr>
            <a:r>
              <a:rPr lang="en-US" sz="1800"/>
              <a:t>In this session we discussing about what is database. It </a:t>
            </a:r>
            <a:r>
              <a:rPr lang="en-US" sz="1800">
                <a:latin typeface="Montserrat"/>
                <a:ea typeface="Montserrat"/>
                <a:cs typeface="Montserrat"/>
                <a:sym typeface="Montserrat"/>
              </a:rPr>
              <a:t>an organized collection of structured information, or data stored in a computer system</a:t>
            </a:r>
            <a:r>
              <a:rPr lang="en-US" sz="1800">
                <a:latin typeface="Times New Roman"/>
                <a:ea typeface="Times New Roman"/>
                <a:cs typeface="Times New Roman"/>
                <a:sym typeface="Times New Roman"/>
              </a:rPr>
              <a:t>. Simply in database </a:t>
            </a:r>
            <a:r>
              <a:rPr lang="en-US" sz="1800" b="0" i="0">
                <a:solidFill>
                  <a:schemeClr val="dk1"/>
                </a:solidFill>
                <a:latin typeface="Montserrat"/>
                <a:ea typeface="Montserrat"/>
                <a:cs typeface="Montserrat"/>
                <a:sym typeface="Montserrat"/>
              </a:rPr>
              <a:t>data is stored and accessed electronically. It is a structured way of organizing information that can be easily queried, updated, and analyzed. A database management system or DBMS is used to create, manipulate, and maintain a database. A database system is the collective name for the data, the DBMS, and the applications associated with them. Databases are designed to organize and store data in a structured format that allows for efficient retrieval, querying, and manipulation of data. In relational databases, data is organized into tables . In non-relational databases, such as document-oriented databases or key-value stores, data is organized into collections or documents. </a:t>
            </a:r>
            <a:r>
              <a:rPr lang="en-US" sz="1800">
                <a:latin typeface="Times New Roman"/>
                <a:ea typeface="Times New Roman"/>
                <a:cs typeface="Times New Roman"/>
                <a:sym typeface="Times New Roman"/>
              </a:rPr>
              <a:t>The main purpose of the database is to operate a large amount of information by storing, retrieving, and managing data.</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1800">
              <a:latin typeface="Montserrat"/>
              <a:ea typeface="Montserrat"/>
              <a:cs typeface="Montserrat"/>
              <a:sym typeface="Montserrat"/>
            </a:endParaRPr>
          </a:p>
          <a:p>
            <a:pPr marL="0" lvl="0" indent="0" algn="l" rtl="0">
              <a:spcBef>
                <a:spcPts val="0"/>
              </a:spcBef>
              <a:spcAft>
                <a:spcPts val="0"/>
              </a:spcAft>
              <a:buNone/>
            </a:pPr>
            <a:endParaRPr sz="1800"/>
          </a:p>
        </p:txBody>
      </p:sp>
      <p:sp>
        <p:nvSpPr>
          <p:cNvPr id="40" name="Google Shape;4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00"/>
              <a:t>Now we are going to understand the important features of databases. The following features make databases more better than traditional file based system. </a:t>
            </a:r>
            <a:endParaRPr sz="600"/>
          </a:p>
          <a:p>
            <a:pPr marL="0" lvl="0" indent="0" algn="l" rtl="0">
              <a:spcBef>
                <a:spcPts val="0"/>
              </a:spcBef>
              <a:spcAft>
                <a:spcPts val="0"/>
              </a:spcAft>
              <a:buNone/>
            </a:pPr>
            <a:r>
              <a:rPr lang="en-US" sz="600"/>
              <a:t>First 1 is data organization . Databases provide a structure for organizing large amounts of data into particular structures to making it easier to find, access, and manage information. Then the second one is data consistency . By enforcing rules and constraints on the data, databases ensure that data remains consistent and accurate across all applications that use it. </a:t>
            </a:r>
            <a:endParaRPr sz="600"/>
          </a:p>
          <a:p>
            <a:pPr marL="0" lvl="0" indent="0" algn="l" rtl="0">
              <a:spcBef>
                <a:spcPts val="0"/>
              </a:spcBef>
              <a:spcAft>
                <a:spcPts val="0"/>
              </a:spcAft>
              <a:buNone/>
            </a:pPr>
            <a:r>
              <a:rPr lang="en-US" sz="600"/>
              <a:t>Next is Data integrity. Databases provide mechanisms for ensuring that data is not lost or corrupted, and that it can be recovered in the event of hardware or software failures.</a:t>
            </a:r>
            <a:endParaRPr sz="600"/>
          </a:p>
          <a:p>
            <a:pPr marL="0" lvl="0" indent="0" algn="l" rtl="0">
              <a:spcBef>
                <a:spcPts val="0"/>
              </a:spcBef>
              <a:spcAft>
                <a:spcPts val="0"/>
              </a:spcAft>
              <a:buNone/>
            </a:pPr>
            <a:r>
              <a:rPr lang="en-US" sz="600"/>
              <a:t>Fourth one is data security. Databases provide features for controlling who has access to the data, and what they can do with it, ensuring that sensitive information is kept confidential and protected from unauthorized access. </a:t>
            </a:r>
            <a:endParaRPr sz="600"/>
          </a:p>
          <a:p>
            <a:pPr marL="0" lvl="0" indent="0" algn="l" rtl="0">
              <a:spcBef>
                <a:spcPts val="0"/>
              </a:spcBef>
              <a:spcAft>
                <a:spcPts val="0"/>
              </a:spcAft>
              <a:buNone/>
            </a:pPr>
            <a:r>
              <a:rPr lang="en-US" sz="600"/>
              <a:t>Fifth one is data scalability. Databases can handle large amounts of data, making it possible to store and manage huge datasets that would be impossible to handle using traditional file systems. </a:t>
            </a:r>
            <a:endParaRPr sz="600"/>
          </a:p>
          <a:p>
            <a:pPr marL="0" lvl="0" indent="0" algn="l" rtl="0">
              <a:spcBef>
                <a:spcPts val="0"/>
              </a:spcBef>
              <a:spcAft>
                <a:spcPts val="0"/>
              </a:spcAft>
              <a:buNone/>
            </a:pPr>
            <a:r>
              <a:rPr lang="en-US" sz="600"/>
              <a:t>Then data concurrency. Databases provide mechanisms for managing multiple concurrent users, ensuring that users can access and modify the data without interfering with each other.</a:t>
            </a: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Montserrat"/>
              <a:buNone/>
            </a:pPr>
            <a:endParaRPr sz="600">
              <a:latin typeface="Times New Roman"/>
              <a:ea typeface="Times New Roman"/>
              <a:cs typeface="Times New Roman"/>
              <a:sym typeface="Times New Roman"/>
            </a:endParaRPr>
          </a:p>
          <a:p>
            <a:pPr marL="0" lvl="0" indent="0" algn="l" rtl="0">
              <a:spcBef>
                <a:spcPts val="0"/>
              </a:spcBef>
              <a:spcAft>
                <a:spcPts val="0"/>
              </a:spcAft>
              <a:buNone/>
            </a:pPr>
            <a:endParaRPr sz="600"/>
          </a:p>
        </p:txBody>
      </p:sp>
      <p:sp>
        <p:nvSpPr>
          <p:cNvPr id="71" name="Google Shape;7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Montserrat"/>
              <a:buNone/>
            </a:pPr>
            <a:r>
              <a:rPr lang="en-US" sz="1800"/>
              <a:t>Now we are move to the next session which explain the basic types of databases. </a:t>
            </a:r>
            <a:r>
              <a:rPr lang="en-US" sz="1800">
                <a:latin typeface="Times New Roman"/>
                <a:ea typeface="Times New Roman"/>
                <a:cs typeface="Times New Roman"/>
                <a:sym typeface="Times New Roman"/>
              </a:rPr>
              <a:t>There are several types of databases, each with its own specific characteristics and use cases. Some of the most common types of databases are.</a:t>
            </a:r>
            <a:endParaRPr sz="1800">
              <a:latin typeface="Times New Roman"/>
              <a:ea typeface="Times New Roman"/>
              <a:cs typeface="Times New Roman"/>
              <a:sym typeface="Times New Roman"/>
            </a:endParaRPr>
          </a:p>
          <a:p>
            <a:pPr marL="0" marR="0" lvl="1" indent="0" algn="l" rtl="0">
              <a:lnSpc>
                <a:spcPct val="100000"/>
              </a:lnSpc>
              <a:spcBef>
                <a:spcPts val="0"/>
              </a:spcBef>
              <a:spcAft>
                <a:spcPts val="0"/>
              </a:spcAft>
              <a:buClr>
                <a:schemeClr val="dk1"/>
              </a:buClr>
              <a:buSzPts val="2400"/>
              <a:buFont typeface="Montserrat"/>
              <a:buNone/>
            </a:pPr>
            <a:r>
              <a:rPr lang="en-US" sz="1800"/>
              <a:t>First one </a:t>
            </a:r>
            <a:r>
              <a:rPr lang="en-US" sz="1800" b="1">
                <a:latin typeface="Times New Roman"/>
                <a:ea typeface="Times New Roman"/>
                <a:cs typeface="Times New Roman"/>
                <a:sym typeface="Times New Roman"/>
              </a:rPr>
              <a:t>Relational databases: </a:t>
            </a:r>
            <a:r>
              <a:rPr lang="en-US" sz="1800">
                <a:latin typeface="Times New Roman"/>
                <a:ea typeface="Times New Roman"/>
                <a:cs typeface="Times New Roman"/>
                <a:sym typeface="Times New Roman"/>
              </a:rPr>
              <a:t>These are the most widely used type of database, and they store data in tables that are related to each other using keys. MySQL, Oracle, and Microsoft SQL Server are some examples of relational database. Next one is </a:t>
            </a:r>
            <a:r>
              <a:rPr lang="en-US" sz="1800" b="1">
                <a:latin typeface="Times New Roman"/>
                <a:ea typeface="Times New Roman"/>
                <a:cs typeface="Times New Roman"/>
                <a:sym typeface="Times New Roman"/>
              </a:rPr>
              <a:t>NoSQL databases:</a:t>
            </a:r>
            <a:r>
              <a:rPr lang="en-US" sz="1800">
                <a:latin typeface="Times New Roman"/>
                <a:ea typeface="Times New Roman"/>
                <a:cs typeface="Times New Roman"/>
                <a:sym typeface="Times New Roman"/>
              </a:rPr>
              <a:t> These databases do not use the traditional tabular structure and are used to store unstructured or semi-structured data. MongoDB, Cassandra, and Amazon DynamoDB are some examples. Then </a:t>
            </a:r>
            <a:r>
              <a:rPr lang="en-US" sz="1800" b="1">
                <a:latin typeface="Times New Roman"/>
                <a:ea typeface="Times New Roman"/>
                <a:cs typeface="Times New Roman"/>
                <a:sym typeface="Times New Roman"/>
              </a:rPr>
              <a:t>Object-oriented databases: </a:t>
            </a:r>
            <a:r>
              <a:rPr lang="en-US" sz="1800">
                <a:latin typeface="Times New Roman"/>
                <a:ea typeface="Times New Roman"/>
                <a:cs typeface="Times New Roman"/>
                <a:sym typeface="Times New Roman"/>
              </a:rPr>
              <a:t>These databases store data in the form of objects, rather than tables, making them more suitable for object-oriented programming. Examples of object-oriented databases are Versant Object Database and ObjectStore. Then fourth one is </a:t>
            </a:r>
            <a:r>
              <a:rPr lang="en-US" sz="1800" b="1">
                <a:latin typeface="Times New Roman"/>
                <a:ea typeface="Times New Roman"/>
                <a:cs typeface="Times New Roman"/>
                <a:sym typeface="Times New Roman"/>
              </a:rPr>
              <a:t>Graph databases : </a:t>
            </a:r>
            <a:r>
              <a:rPr lang="en-US" sz="1800">
                <a:latin typeface="Times New Roman"/>
                <a:ea typeface="Times New Roman"/>
                <a:cs typeface="Times New Roman"/>
                <a:sym typeface="Times New Roman"/>
              </a:rPr>
              <a:t>These databases store data in a graph structure, consisting of nodes and edges. They are ideal for managing data with complex relationships, such as social networks or recommendation engines. Then </a:t>
            </a:r>
            <a:r>
              <a:rPr lang="en-US" sz="1800" b="1">
                <a:latin typeface="Times New Roman"/>
                <a:ea typeface="Times New Roman"/>
                <a:cs typeface="Times New Roman"/>
                <a:sym typeface="Times New Roman"/>
              </a:rPr>
              <a:t>Time-series databases:</a:t>
            </a:r>
            <a:r>
              <a:rPr lang="en-US" sz="1800">
                <a:latin typeface="Times New Roman"/>
                <a:ea typeface="Times New Roman"/>
                <a:cs typeface="Times New Roman"/>
                <a:sym typeface="Times New Roman"/>
              </a:rPr>
              <a:t> These databases are optimized for storing and querying time-series data, which is data that changes over time. </a:t>
            </a:r>
            <a:r>
              <a:rPr lang="en-US" sz="1800" b="1">
                <a:latin typeface="Times New Roman"/>
                <a:ea typeface="Times New Roman"/>
                <a:cs typeface="Times New Roman"/>
                <a:sym typeface="Times New Roman"/>
              </a:rPr>
              <a:t>Spatial databases:</a:t>
            </a:r>
            <a:r>
              <a:rPr lang="en-US" sz="1800">
                <a:latin typeface="Times New Roman"/>
                <a:ea typeface="Times New Roman"/>
                <a:cs typeface="Times New Roman"/>
                <a:sym typeface="Times New Roman"/>
              </a:rPr>
              <a:t> These databases are designed to store and query spatial data, such as geographic information or satellite imagery. PostGIS and Oracle Spatial are some examples. Finally </a:t>
            </a:r>
            <a:r>
              <a:rPr lang="en-US" sz="1800" b="1">
                <a:latin typeface="Times New Roman"/>
                <a:ea typeface="Times New Roman"/>
                <a:cs typeface="Times New Roman"/>
                <a:sym typeface="Times New Roman"/>
              </a:rPr>
              <a:t>Cloud databases:</a:t>
            </a:r>
            <a:r>
              <a:rPr lang="en-US" sz="1800">
                <a:latin typeface="Times New Roman"/>
                <a:ea typeface="Times New Roman"/>
                <a:cs typeface="Times New Roman"/>
                <a:sym typeface="Times New Roman"/>
              </a:rPr>
              <a:t> These are databases that are hosted and managed in the cloud, and can be accessed from anywhere with an internet connection. Examples of cloud databases include Amazon RDS, Google Cloud SQL, and Microsoft Azure SQL Database.</a:t>
            </a:r>
            <a:endParaRPr sz="1800">
              <a:latin typeface="Times New Roman"/>
              <a:ea typeface="Times New Roman"/>
              <a:cs typeface="Times New Roman"/>
              <a:sym typeface="Times New Roman"/>
            </a:endParaRPr>
          </a:p>
          <a:p>
            <a:pPr marL="0" marR="0" lvl="1"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marR="0" lvl="1" indent="0" algn="l" rtl="0">
              <a:lnSpc>
                <a:spcPct val="100000"/>
              </a:lnSpc>
              <a:spcBef>
                <a:spcPts val="0"/>
              </a:spcBef>
              <a:spcAft>
                <a:spcPts val="0"/>
              </a:spcAft>
              <a:buClr>
                <a:schemeClr val="dk1"/>
              </a:buClr>
              <a:buSzPts val="2400"/>
              <a:buFont typeface="Montserra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p>
        </p:txBody>
      </p:sp>
      <p:sp>
        <p:nvSpPr>
          <p:cNvPr id="124" name="Google Shape;12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9A35-9374-C15F-7557-07A40671FB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B26AAF-E8E6-9F00-DAE7-A04A942AB0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AF2F50-A985-3F74-A6FF-B9FFA07C931E}"/>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5" name="Footer Placeholder 4">
            <a:extLst>
              <a:ext uri="{FF2B5EF4-FFF2-40B4-BE49-F238E27FC236}">
                <a16:creationId xmlns:a16="http://schemas.microsoft.com/office/drawing/2014/main" id="{A1BA1A9E-1762-58F0-064F-D7B9F15B6C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78AA64-B2B9-CDF9-9494-2568C9CBE3D8}"/>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10781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B2E4-AD1E-D86F-903C-7D5050AFB0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F44224-19F7-A93E-4531-E6C4091396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286703-1C1D-A8C4-DDC5-C1597F64BAB2}"/>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5" name="Footer Placeholder 4">
            <a:extLst>
              <a:ext uri="{FF2B5EF4-FFF2-40B4-BE49-F238E27FC236}">
                <a16:creationId xmlns:a16="http://schemas.microsoft.com/office/drawing/2014/main" id="{37586470-6F27-BF49-8F9F-122086BBC9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7057F5-E2B5-791D-09BB-92F286D1037C}"/>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32416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72E53-C43D-8746-EA22-536B01997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760A15-EAC4-08A0-4E97-7FF2BBEC11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881204-D7BB-B233-DCEF-184735D28162}"/>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5" name="Footer Placeholder 4">
            <a:extLst>
              <a:ext uri="{FF2B5EF4-FFF2-40B4-BE49-F238E27FC236}">
                <a16:creationId xmlns:a16="http://schemas.microsoft.com/office/drawing/2014/main" id="{569F9691-D6EC-57D3-2420-B980FCBBB7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E667E0-85B6-E1A0-268D-4AEFE83423F8}"/>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190830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156707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0E3-CE35-B7F5-5F32-504CA2C67A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B62F12-332F-0371-94D3-DF9A3C893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B6C0EF-98C2-8ED6-9568-518396386A85}"/>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5" name="Footer Placeholder 4">
            <a:extLst>
              <a:ext uri="{FF2B5EF4-FFF2-40B4-BE49-F238E27FC236}">
                <a16:creationId xmlns:a16="http://schemas.microsoft.com/office/drawing/2014/main" id="{8802B4D6-FD24-F909-4C39-A685552832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495657-1961-57FB-C791-AE3FD89E3F06}"/>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3571124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00DC-7BBF-83A9-66D9-642D04F9D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136C2C-A069-7027-7DFA-E780B1616B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B0810-BFBD-75A7-3B56-39C6C392C231}"/>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5" name="Footer Placeholder 4">
            <a:extLst>
              <a:ext uri="{FF2B5EF4-FFF2-40B4-BE49-F238E27FC236}">
                <a16:creationId xmlns:a16="http://schemas.microsoft.com/office/drawing/2014/main" id="{D6BF0FBE-28CA-0E0F-79A2-D69124ED05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9DAAD3-EF7C-39F1-2469-D1060AD18804}"/>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276025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62DD9-6363-699E-9B21-93FAAB2CC6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AAFD07-241A-CDF6-E287-9EBDF831C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2E621F-4128-D62F-7E3D-6DF2F558C0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2202C8-69D9-3EC5-DAEB-ECA175C88EFC}"/>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6" name="Footer Placeholder 5">
            <a:extLst>
              <a:ext uri="{FF2B5EF4-FFF2-40B4-BE49-F238E27FC236}">
                <a16:creationId xmlns:a16="http://schemas.microsoft.com/office/drawing/2014/main" id="{550A239A-777E-F3BB-E9DF-6E45ECCB4C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059653-F15D-61FD-4EF9-F91A66E3BE64}"/>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214245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5105-36D0-2089-5F9C-C1C6384865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CFC5FB-320D-C161-D7A9-4B817B63F4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F8AC45-0866-316B-52AB-9CCF2910C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6FBE58-A31D-5863-94C0-9B3C355AC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1E9B0-A3C5-2BEB-27D7-1BA6007C8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7BBC5B-BA49-C90E-B0C5-87AD7A2C51E9}"/>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8" name="Footer Placeholder 7">
            <a:extLst>
              <a:ext uri="{FF2B5EF4-FFF2-40B4-BE49-F238E27FC236}">
                <a16:creationId xmlns:a16="http://schemas.microsoft.com/office/drawing/2014/main" id="{3167CA8C-8EBA-CE88-0927-62BC9DA0BF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0483CE-B624-420D-F9CA-24E8B42CE6C0}"/>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317873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1B79-78C7-AF43-BAE7-0B634AF2E8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699DAD-3E74-D522-5ECF-E021CA642ADE}"/>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4" name="Footer Placeholder 3">
            <a:extLst>
              <a:ext uri="{FF2B5EF4-FFF2-40B4-BE49-F238E27FC236}">
                <a16:creationId xmlns:a16="http://schemas.microsoft.com/office/drawing/2014/main" id="{873FC168-1F9F-A3F6-AB29-63257D5BEC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80DD6D-B611-BBDD-3AF3-5832FAA437EA}"/>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4222124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8DF7AB-53E4-86C4-4D22-797A3101CCD6}"/>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3" name="Footer Placeholder 2">
            <a:extLst>
              <a:ext uri="{FF2B5EF4-FFF2-40B4-BE49-F238E27FC236}">
                <a16:creationId xmlns:a16="http://schemas.microsoft.com/office/drawing/2014/main" id="{4FB14822-4F8F-F6B4-D7D0-BB1747BA35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DC8E20-013E-C229-34F0-1FDA1F4DB43B}"/>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380313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22F6-90E4-42BB-9697-73C6CE196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EBA8EB-7B68-A86A-59B4-CB692E9EE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CBFDFA-E416-B98E-D491-97142FB2A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222C6-811D-BDCB-E703-7A47C3893EE2}"/>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6" name="Footer Placeholder 5">
            <a:extLst>
              <a:ext uri="{FF2B5EF4-FFF2-40B4-BE49-F238E27FC236}">
                <a16:creationId xmlns:a16="http://schemas.microsoft.com/office/drawing/2014/main" id="{F85D51C5-CC0F-91C3-E8DA-FD76C605A1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9875D2-7D04-8EF3-20E5-B694CFE17BA8}"/>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145774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89FB-06D4-D530-E404-D1915E7AB5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797487-7BEF-9209-616E-6EF17AB00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CC39B1-B8E2-69E7-8B78-4BE9F12D3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49EDF-884A-D779-8D92-2D81DBB6B53F}"/>
              </a:ext>
            </a:extLst>
          </p:cNvPr>
          <p:cNvSpPr>
            <a:spLocks noGrp="1"/>
          </p:cNvSpPr>
          <p:nvPr>
            <p:ph type="dt" sz="half" idx="10"/>
          </p:nvPr>
        </p:nvSpPr>
        <p:spPr/>
        <p:txBody>
          <a:bodyPr/>
          <a:lstStyle/>
          <a:p>
            <a:fld id="{D9C2C2C7-0373-4F0C-9E8F-B62D6AF70099}" type="datetimeFigureOut">
              <a:rPr lang="en-IN" smtClean="0"/>
              <a:t>11-06-2024</a:t>
            </a:fld>
            <a:endParaRPr lang="en-IN"/>
          </a:p>
        </p:txBody>
      </p:sp>
      <p:sp>
        <p:nvSpPr>
          <p:cNvPr id="6" name="Footer Placeholder 5">
            <a:extLst>
              <a:ext uri="{FF2B5EF4-FFF2-40B4-BE49-F238E27FC236}">
                <a16:creationId xmlns:a16="http://schemas.microsoft.com/office/drawing/2014/main" id="{37591B92-CEC6-3FDE-3144-6B720F5074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68CE7A-66E8-5CC2-6BCD-251432FED86F}"/>
              </a:ext>
            </a:extLst>
          </p:cNvPr>
          <p:cNvSpPr>
            <a:spLocks noGrp="1"/>
          </p:cNvSpPr>
          <p:nvPr>
            <p:ph type="sldNum" sz="quarter" idx="12"/>
          </p:nvPr>
        </p:nvSpPr>
        <p:spPr/>
        <p:txBody>
          <a:bodyPr/>
          <a:lstStyle/>
          <a:p>
            <a:fld id="{DA548995-4801-41B8-9F8D-801F852EC506}" type="slidenum">
              <a:rPr lang="en-IN" smtClean="0"/>
              <a:t>‹#›</a:t>
            </a:fld>
            <a:endParaRPr lang="en-IN"/>
          </a:p>
        </p:txBody>
      </p:sp>
    </p:spTree>
    <p:extLst>
      <p:ext uri="{BB962C8B-B14F-4D97-AF65-F5344CB8AC3E}">
        <p14:creationId xmlns:p14="http://schemas.microsoft.com/office/powerpoint/2010/main" val="26781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E3D78F-FDE8-CABC-22F2-40B6C37F1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FD336D-C4BE-DF3A-4A69-68E78C5D0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D0AAFC-B9BA-28AC-6A2A-57F3D9B86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2C2C7-0373-4F0C-9E8F-B62D6AF70099}" type="datetimeFigureOut">
              <a:rPr lang="en-IN" smtClean="0"/>
              <a:t>11-06-2024</a:t>
            </a:fld>
            <a:endParaRPr lang="en-IN"/>
          </a:p>
        </p:txBody>
      </p:sp>
      <p:sp>
        <p:nvSpPr>
          <p:cNvPr id="5" name="Footer Placeholder 4">
            <a:extLst>
              <a:ext uri="{FF2B5EF4-FFF2-40B4-BE49-F238E27FC236}">
                <a16:creationId xmlns:a16="http://schemas.microsoft.com/office/drawing/2014/main" id="{6B68C31D-3FE3-5160-174B-409385568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FA0BB8-7BAC-8B50-DE24-AAA866CA6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48995-4801-41B8-9F8D-801F852EC506}" type="slidenum">
              <a:rPr lang="en-IN" smtClean="0"/>
              <a:t>‹#›</a:t>
            </a:fld>
            <a:endParaRPr lang="en-IN"/>
          </a:p>
        </p:txBody>
      </p:sp>
    </p:spTree>
    <p:extLst>
      <p:ext uri="{BB962C8B-B14F-4D97-AF65-F5344CB8AC3E}">
        <p14:creationId xmlns:p14="http://schemas.microsoft.com/office/powerpoint/2010/main" val="102225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jp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jp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p:nvPr/>
        </p:nvSpPr>
        <p:spPr>
          <a:xfrm>
            <a:off x="2317750" y="462971"/>
            <a:ext cx="7556500" cy="770640"/>
          </a:xfrm>
          <a:prstGeom prst="rect">
            <a:avLst/>
          </a:prstGeom>
          <a:noFill/>
          <a:ln>
            <a:noFill/>
          </a:ln>
        </p:spPr>
        <p:txBody>
          <a:bodyPr spcFirstLastPara="1" wrap="square" lIns="45713" tIns="22850" rIns="45713" bIns="22850" anchor="b" anchorCtr="0">
            <a:spAutoFit/>
          </a:bodyPr>
          <a:lstStyle/>
          <a:p>
            <a:pPr algn="ctr">
              <a:lnSpc>
                <a:spcPct val="106818"/>
              </a:lnSpc>
            </a:pPr>
            <a:r>
              <a:rPr lang="en-US" sz="4400">
                <a:solidFill>
                  <a:srgbClr val="6EBEA9"/>
                </a:solidFill>
                <a:latin typeface="Century Schoolbook"/>
                <a:ea typeface="Century Schoolbook"/>
                <a:cs typeface="Century Schoolbook"/>
                <a:sym typeface="Century Schoolbook"/>
              </a:rPr>
              <a:t>Introduction to </a:t>
            </a:r>
            <a:r>
              <a:rPr lang="en-US" sz="4400">
                <a:solidFill>
                  <a:srgbClr val="3587A8"/>
                </a:solidFill>
                <a:latin typeface="Calibri"/>
                <a:ea typeface="Calibri"/>
                <a:cs typeface="Calibri"/>
                <a:sym typeface="Calibri"/>
              </a:rPr>
              <a:t>Database</a:t>
            </a:r>
            <a:endParaRPr sz="4400">
              <a:solidFill>
                <a:srgbClr val="3587A8"/>
              </a:solidFill>
              <a:latin typeface="Calibri"/>
              <a:ea typeface="Calibri"/>
              <a:cs typeface="Calibri"/>
              <a:sym typeface="Calibri"/>
            </a:endParaRPr>
          </a:p>
        </p:txBody>
      </p:sp>
      <p:pic>
        <p:nvPicPr>
          <p:cNvPr id="29" name="Google Shape;29;p1"/>
          <p:cNvPicPr preferRelativeResize="0"/>
          <p:nvPr/>
        </p:nvPicPr>
        <p:blipFill rotWithShape="1">
          <a:blip r:embed="rId3">
            <a:alphaModFix/>
          </a:blip>
          <a:srcRect/>
          <a:stretch/>
        </p:blipFill>
        <p:spPr>
          <a:xfrm>
            <a:off x="1365643" y="1079528"/>
            <a:ext cx="1560611" cy="1560611"/>
          </a:xfrm>
          <a:prstGeom prst="rect">
            <a:avLst/>
          </a:prstGeom>
          <a:noFill/>
          <a:ln>
            <a:noFill/>
          </a:ln>
        </p:spPr>
      </p:pic>
      <p:pic>
        <p:nvPicPr>
          <p:cNvPr id="30" name="Google Shape;30;p1"/>
          <p:cNvPicPr preferRelativeResize="0"/>
          <p:nvPr/>
        </p:nvPicPr>
        <p:blipFill rotWithShape="1">
          <a:blip r:embed="rId4">
            <a:alphaModFix/>
          </a:blip>
          <a:srcRect/>
          <a:stretch/>
        </p:blipFill>
        <p:spPr>
          <a:xfrm>
            <a:off x="422704" y="4148838"/>
            <a:ext cx="1217029" cy="1217029"/>
          </a:xfrm>
          <a:prstGeom prst="rect">
            <a:avLst/>
          </a:prstGeom>
          <a:noFill/>
          <a:ln>
            <a:noFill/>
          </a:ln>
        </p:spPr>
      </p:pic>
      <p:pic>
        <p:nvPicPr>
          <p:cNvPr id="31" name="Google Shape;31;p1"/>
          <p:cNvPicPr preferRelativeResize="0"/>
          <p:nvPr/>
        </p:nvPicPr>
        <p:blipFill rotWithShape="1">
          <a:blip r:embed="rId5">
            <a:alphaModFix/>
          </a:blip>
          <a:srcRect/>
          <a:stretch/>
        </p:blipFill>
        <p:spPr>
          <a:xfrm>
            <a:off x="539809" y="4297835"/>
            <a:ext cx="919033" cy="919033"/>
          </a:xfrm>
          <a:prstGeom prst="rect">
            <a:avLst/>
          </a:prstGeom>
          <a:noFill/>
          <a:ln>
            <a:noFill/>
          </a:ln>
        </p:spPr>
      </p:pic>
      <p:pic>
        <p:nvPicPr>
          <p:cNvPr id="32" name="Google Shape;32;p1"/>
          <p:cNvPicPr preferRelativeResize="0"/>
          <p:nvPr/>
        </p:nvPicPr>
        <p:blipFill rotWithShape="1">
          <a:blip r:embed="rId6">
            <a:alphaModFix/>
          </a:blip>
          <a:srcRect/>
          <a:stretch/>
        </p:blipFill>
        <p:spPr>
          <a:xfrm rot="2722393">
            <a:off x="577252" y="2763678"/>
            <a:ext cx="1015730" cy="1015730"/>
          </a:xfrm>
          <a:prstGeom prst="rect">
            <a:avLst/>
          </a:prstGeom>
          <a:noFill/>
          <a:ln>
            <a:noFill/>
          </a:ln>
        </p:spPr>
      </p:pic>
      <p:pic>
        <p:nvPicPr>
          <p:cNvPr id="33" name="Google Shape;33;p1"/>
          <p:cNvPicPr preferRelativeResize="0"/>
          <p:nvPr/>
        </p:nvPicPr>
        <p:blipFill rotWithShape="1">
          <a:blip r:embed="rId7">
            <a:alphaModFix/>
          </a:blip>
          <a:srcRect/>
          <a:stretch/>
        </p:blipFill>
        <p:spPr>
          <a:xfrm>
            <a:off x="2694672" y="1256621"/>
            <a:ext cx="7301572" cy="5018789"/>
          </a:xfrm>
          <a:prstGeom prst="rect">
            <a:avLst/>
          </a:prstGeom>
          <a:noFill/>
          <a:ln>
            <a:noFill/>
          </a:ln>
        </p:spPr>
      </p:pic>
      <p:pic>
        <p:nvPicPr>
          <p:cNvPr id="34" name="Google Shape;34;p1"/>
          <p:cNvPicPr preferRelativeResize="0"/>
          <p:nvPr/>
        </p:nvPicPr>
        <p:blipFill rotWithShape="1">
          <a:blip r:embed="rId8">
            <a:alphaModFix/>
          </a:blip>
          <a:srcRect/>
          <a:stretch/>
        </p:blipFill>
        <p:spPr>
          <a:xfrm>
            <a:off x="6632105" y="2083291"/>
            <a:ext cx="2214544" cy="2214544"/>
          </a:xfrm>
          <a:prstGeom prst="rect">
            <a:avLst/>
          </a:prstGeom>
          <a:noFill/>
          <a:ln>
            <a:noFill/>
          </a:ln>
        </p:spPr>
      </p:pic>
      <p:sp>
        <p:nvSpPr>
          <p:cNvPr id="35" name="Google Shape;35;p1"/>
          <p:cNvSpPr/>
          <p:nvPr/>
        </p:nvSpPr>
        <p:spPr>
          <a:xfrm>
            <a:off x="4340312" y="2369279"/>
            <a:ext cx="3099569" cy="1361214"/>
          </a:xfrm>
          <a:custGeom>
            <a:avLst/>
            <a:gdLst/>
            <a:ahLst/>
            <a:cxnLst/>
            <a:rect l="l" t="t" r="r" b="b"/>
            <a:pathLst>
              <a:path w="6846" h="4061" extrusionOk="0">
                <a:moveTo>
                  <a:pt x="6792" y="4061"/>
                </a:moveTo>
                <a:lnTo>
                  <a:pt x="55" y="4061"/>
                </a:lnTo>
                <a:cubicBezTo>
                  <a:pt x="24" y="4061"/>
                  <a:pt x="0" y="4036"/>
                  <a:pt x="0" y="4006"/>
                </a:cubicBezTo>
                <a:lnTo>
                  <a:pt x="0" y="54"/>
                </a:lnTo>
                <a:cubicBezTo>
                  <a:pt x="0" y="24"/>
                  <a:pt x="24" y="0"/>
                  <a:pt x="55" y="0"/>
                </a:cubicBezTo>
                <a:lnTo>
                  <a:pt x="6792" y="0"/>
                </a:lnTo>
                <a:cubicBezTo>
                  <a:pt x="6822" y="0"/>
                  <a:pt x="6846" y="24"/>
                  <a:pt x="6846" y="54"/>
                </a:cubicBezTo>
                <a:lnTo>
                  <a:pt x="6846" y="4006"/>
                </a:lnTo>
                <a:cubicBezTo>
                  <a:pt x="6846" y="4036"/>
                  <a:pt x="6822" y="4061"/>
                  <a:pt x="6792" y="4061"/>
                </a:cubicBezTo>
              </a:path>
            </a:pathLst>
          </a:custGeom>
          <a:solidFill>
            <a:schemeClr val="lt1"/>
          </a:solidFill>
          <a:ln>
            <a:noFill/>
          </a:ln>
        </p:spPr>
        <p:txBody>
          <a:bodyPr spcFirstLastPara="1" wrap="square" lIns="45713" tIns="22850" rIns="45713" bIns="22850" anchor="t" anchorCtr="0">
            <a:noAutofit/>
          </a:bodyPr>
          <a:lstStyle/>
          <a:p>
            <a:pPr marL="228600" indent="-228600">
              <a:buClr>
                <a:schemeClr val="dk1"/>
              </a:buClr>
              <a:buSzPts val="3600"/>
              <a:buFont typeface="Arial"/>
              <a:buChar char="•"/>
            </a:pPr>
            <a:r>
              <a:rPr lang="en-US">
                <a:solidFill>
                  <a:schemeClr val="dk1"/>
                </a:solidFill>
                <a:latin typeface="Calibri"/>
                <a:ea typeface="Calibri"/>
                <a:cs typeface="Calibri"/>
                <a:sym typeface="Calibri"/>
              </a:rPr>
              <a:t>What is Database</a:t>
            </a:r>
            <a:endParaRPr>
              <a:solidFill>
                <a:schemeClr val="dk1"/>
              </a:solidFill>
              <a:latin typeface="Calibri"/>
              <a:ea typeface="Calibri"/>
              <a:cs typeface="Calibri"/>
              <a:sym typeface="Calibri"/>
            </a:endParaRPr>
          </a:p>
          <a:p>
            <a:pPr marL="228600" indent="-228600">
              <a:buClr>
                <a:schemeClr val="dk1"/>
              </a:buClr>
              <a:buSzPts val="3600"/>
              <a:buFont typeface="Arial"/>
              <a:buChar char="•"/>
            </a:pPr>
            <a:r>
              <a:rPr lang="en-US">
                <a:solidFill>
                  <a:schemeClr val="dk1"/>
                </a:solidFill>
                <a:latin typeface="Calibri"/>
                <a:ea typeface="Calibri"/>
                <a:cs typeface="Calibri"/>
                <a:sym typeface="Calibri"/>
              </a:rPr>
              <a:t>Why are databases important</a:t>
            </a:r>
            <a:endParaRPr>
              <a:solidFill>
                <a:schemeClr val="dk1"/>
              </a:solidFill>
              <a:latin typeface="Calibri"/>
              <a:ea typeface="Calibri"/>
              <a:cs typeface="Calibri"/>
              <a:sym typeface="Calibri"/>
            </a:endParaRPr>
          </a:p>
          <a:p>
            <a:pPr marL="228600" indent="-228600">
              <a:buClr>
                <a:schemeClr val="dk1"/>
              </a:buClr>
              <a:buSzPts val="3600"/>
              <a:buFont typeface="Arial"/>
              <a:buChar char="•"/>
            </a:pPr>
            <a:r>
              <a:rPr lang="en-US">
                <a:solidFill>
                  <a:schemeClr val="dk1"/>
                </a:solidFill>
                <a:latin typeface="Calibri"/>
                <a:ea typeface="Calibri"/>
                <a:cs typeface="Calibri"/>
                <a:sym typeface="Calibri"/>
              </a:rPr>
              <a:t>Types of database</a:t>
            </a:r>
            <a:endParaRPr>
              <a:solidFill>
                <a:schemeClr val="dk1"/>
              </a:solidFill>
              <a:latin typeface="Calibri"/>
              <a:ea typeface="Calibri"/>
              <a:cs typeface="Calibri"/>
              <a:sym typeface="Calibri"/>
            </a:endParaRPr>
          </a:p>
          <a:p>
            <a:pPr marL="228600" indent="-228600">
              <a:buClr>
                <a:schemeClr val="dk1"/>
              </a:buClr>
              <a:buSzPts val="3600"/>
              <a:buFont typeface="Arial"/>
              <a:buChar char="•"/>
            </a:pPr>
            <a:r>
              <a:rPr lang="en-US">
                <a:solidFill>
                  <a:schemeClr val="dk1"/>
                </a:solidFill>
                <a:latin typeface="Calibri"/>
                <a:ea typeface="Calibri"/>
                <a:cs typeface="Calibri"/>
                <a:sym typeface="Calibri"/>
              </a:rPr>
              <a:t>Basic concepts</a:t>
            </a:r>
            <a:endParaRPr>
              <a:solidFill>
                <a:schemeClr val="dk1"/>
              </a:solidFill>
              <a:latin typeface="Calibri"/>
              <a:ea typeface="Calibri"/>
              <a:cs typeface="Calibri"/>
              <a:sym typeface="Calibri"/>
            </a:endParaRPr>
          </a:p>
        </p:txBody>
      </p:sp>
      <p:pic>
        <p:nvPicPr>
          <p:cNvPr id="36" name="Google Shape;36;p1"/>
          <p:cNvPicPr preferRelativeResize="0"/>
          <p:nvPr/>
        </p:nvPicPr>
        <p:blipFill rotWithShape="1">
          <a:blip r:embed="rId9">
            <a:alphaModFix/>
          </a:blip>
          <a:srcRect/>
          <a:stretch/>
        </p:blipFill>
        <p:spPr>
          <a:xfrm>
            <a:off x="10184077" y="5687021"/>
            <a:ext cx="1560611" cy="11709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50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80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9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100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2" presetClass="entr" presetSubtype="4" fill="hold" nodeType="withEffect">
                                  <p:stCondLst>
                                    <p:cond delay="120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40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1700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fade">
                                      <p:cBhvr>
                                        <p:cTn id="28" dur="500"/>
                                        <p:tgtEl>
                                          <p:spTgt spid="35">
                                            <p:txEl>
                                              <p:pRg st="0" end="0"/>
                                            </p:txEl>
                                          </p:spTgt>
                                        </p:tgtEl>
                                      </p:cBhvr>
                                    </p:animEffect>
                                  </p:childTnLst>
                                </p:cTn>
                              </p:par>
                              <p:par>
                                <p:cTn id="29" presetID="10" presetClass="entr" presetSubtype="0" fill="hold" nodeType="withEffect">
                                  <p:stCondLst>
                                    <p:cond delay="17000"/>
                                  </p:stCondLst>
                                  <p:childTnLst>
                                    <p:set>
                                      <p:cBhvr>
                                        <p:cTn id="30" dur="1" fill="hold">
                                          <p:stCondLst>
                                            <p:cond delay="0"/>
                                          </p:stCondLst>
                                        </p:cTn>
                                        <p:tgtEl>
                                          <p:spTgt spid="35">
                                            <p:txEl>
                                              <p:pRg st="1" end="1"/>
                                            </p:txEl>
                                          </p:spTgt>
                                        </p:tgtEl>
                                        <p:attrNameLst>
                                          <p:attrName>style.visibility</p:attrName>
                                        </p:attrNameLst>
                                      </p:cBhvr>
                                      <p:to>
                                        <p:strVal val="visible"/>
                                      </p:to>
                                    </p:set>
                                    <p:animEffect transition="in" filter="fade">
                                      <p:cBhvr>
                                        <p:cTn id="31" dur="500"/>
                                        <p:tgtEl>
                                          <p:spTgt spid="35">
                                            <p:txEl>
                                              <p:pRg st="1" end="1"/>
                                            </p:txEl>
                                          </p:spTgt>
                                        </p:tgtEl>
                                      </p:cBhvr>
                                    </p:animEffect>
                                  </p:childTnLst>
                                </p:cTn>
                              </p:par>
                              <p:par>
                                <p:cTn id="32" presetID="10" presetClass="entr" presetSubtype="0" fill="hold" nodeType="withEffect">
                                  <p:stCondLst>
                                    <p:cond delay="17000"/>
                                  </p:stCondLst>
                                  <p:childTnLst>
                                    <p:set>
                                      <p:cBhvr>
                                        <p:cTn id="33" dur="1" fill="hold">
                                          <p:stCondLst>
                                            <p:cond delay="0"/>
                                          </p:stCondLst>
                                        </p:cTn>
                                        <p:tgtEl>
                                          <p:spTgt spid="35">
                                            <p:txEl>
                                              <p:pRg st="2" end="2"/>
                                            </p:txEl>
                                          </p:spTgt>
                                        </p:tgtEl>
                                        <p:attrNameLst>
                                          <p:attrName>style.visibility</p:attrName>
                                        </p:attrNameLst>
                                      </p:cBhvr>
                                      <p:to>
                                        <p:strVal val="visible"/>
                                      </p:to>
                                    </p:set>
                                    <p:animEffect transition="in" filter="fade">
                                      <p:cBhvr>
                                        <p:cTn id="34" dur="500"/>
                                        <p:tgtEl>
                                          <p:spTgt spid="35">
                                            <p:txEl>
                                              <p:pRg st="2" end="2"/>
                                            </p:txEl>
                                          </p:spTgt>
                                        </p:tgtEl>
                                      </p:cBhvr>
                                    </p:animEffect>
                                  </p:childTnLst>
                                </p:cTn>
                              </p:par>
                              <p:par>
                                <p:cTn id="35" presetID="10" presetClass="entr" presetSubtype="0" fill="hold" nodeType="withEffect">
                                  <p:stCondLst>
                                    <p:cond delay="17000"/>
                                  </p:stCondLst>
                                  <p:childTnLst>
                                    <p:set>
                                      <p:cBhvr>
                                        <p:cTn id="36" dur="1" fill="hold">
                                          <p:stCondLst>
                                            <p:cond delay="0"/>
                                          </p:stCondLst>
                                        </p:cTn>
                                        <p:tgtEl>
                                          <p:spTgt spid="35">
                                            <p:txEl>
                                              <p:pRg st="3" end="3"/>
                                            </p:txEl>
                                          </p:spTgt>
                                        </p:tgtEl>
                                        <p:attrNameLst>
                                          <p:attrName>style.visibility</p:attrName>
                                        </p:attrNameLst>
                                      </p:cBhvr>
                                      <p:to>
                                        <p:strVal val="visible"/>
                                      </p:to>
                                    </p:set>
                                    <p:animEffect transition="in" filter="fade">
                                      <p:cBhvr>
                                        <p:cTn id="37"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5"/>
          <p:cNvPicPr preferRelativeResize="0"/>
          <p:nvPr/>
        </p:nvPicPr>
        <p:blipFill rotWithShape="1">
          <a:blip r:embed="rId3">
            <a:alphaModFix/>
          </a:blip>
          <a:srcRect/>
          <a:stretch/>
        </p:blipFill>
        <p:spPr>
          <a:xfrm>
            <a:off x="10238652" y="5764771"/>
            <a:ext cx="1560611" cy="1170978"/>
          </a:xfrm>
          <a:prstGeom prst="rect">
            <a:avLst/>
          </a:prstGeom>
          <a:noFill/>
          <a:ln>
            <a:noFill/>
          </a:ln>
        </p:spPr>
      </p:pic>
      <p:sp>
        <p:nvSpPr>
          <p:cNvPr id="157" name="Google Shape;157;p5"/>
          <p:cNvSpPr txBox="1"/>
          <p:nvPr/>
        </p:nvSpPr>
        <p:spPr>
          <a:xfrm>
            <a:off x="607539" y="44155"/>
            <a:ext cx="10668000" cy="767882"/>
          </a:xfrm>
          <a:prstGeom prst="rect">
            <a:avLst/>
          </a:prstGeom>
          <a:noFill/>
          <a:ln>
            <a:noFill/>
          </a:ln>
        </p:spPr>
        <p:txBody>
          <a:bodyPr spcFirstLastPara="1" wrap="square" lIns="45713" tIns="22850" rIns="45713" bIns="22850" anchor="b" anchorCtr="0">
            <a:spAutoFit/>
          </a:bodyPr>
          <a:lstStyle/>
          <a:p>
            <a:pPr algn="ctr">
              <a:lnSpc>
                <a:spcPct val="134285"/>
              </a:lnSpc>
            </a:pPr>
            <a:r>
              <a:rPr lang="en-US" sz="3500" b="1">
                <a:solidFill>
                  <a:srgbClr val="41A88C"/>
                </a:solidFill>
                <a:latin typeface="Century Schoolbook"/>
                <a:ea typeface="Century Schoolbook"/>
                <a:cs typeface="Century Schoolbook"/>
                <a:sym typeface="Century Schoolbook"/>
              </a:rPr>
              <a:t>Basic concept of </a:t>
            </a:r>
            <a:r>
              <a:rPr lang="en-US" sz="3500" b="1">
                <a:solidFill>
                  <a:srgbClr val="277BA1"/>
                </a:solidFill>
                <a:latin typeface="Century Schoolbook"/>
                <a:ea typeface="Century Schoolbook"/>
                <a:cs typeface="Century Schoolbook"/>
                <a:sym typeface="Century Schoolbook"/>
              </a:rPr>
              <a:t>databases</a:t>
            </a:r>
            <a:endParaRPr sz="3500" b="1">
              <a:solidFill>
                <a:srgbClr val="277BA1"/>
              </a:solidFill>
              <a:latin typeface="Century Schoolbook"/>
              <a:ea typeface="Century Schoolbook"/>
              <a:cs typeface="Century Schoolbook"/>
              <a:sym typeface="Century Schoolbook"/>
            </a:endParaRPr>
          </a:p>
        </p:txBody>
      </p:sp>
      <p:grpSp>
        <p:nvGrpSpPr>
          <p:cNvPr id="158" name="Google Shape;158;p5"/>
          <p:cNvGrpSpPr/>
          <p:nvPr/>
        </p:nvGrpSpPr>
        <p:grpSpPr>
          <a:xfrm>
            <a:off x="4198376" y="2368850"/>
            <a:ext cx="3698282" cy="3104639"/>
            <a:chOff x="7987553" y="3216409"/>
            <a:chExt cx="8579223" cy="7282252"/>
          </a:xfrm>
        </p:grpSpPr>
        <p:sp>
          <p:nvSpPr>
            <p:cNvPr id="159" name="Google Shape;159;p5"/>
            <p:cNvSpPr/>
            <p:nvPr/>
          </p:nvSpPr>
          <p:spPr>
            <a:xfrm>
              <a:off x="7987553" y="3216409"/>
              <a:ext cx="8579223" cy="7282252"/>
            </a:xfrm>
            <a:prstGeom prst="ellipse">
              <a:avLst/>
            </a:prstGeom>
            <a:solidFill>
              <a:srgbClr val="99FF33"/>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60" name="Google Shape;160;p5"/>
            <p:cNvSpPr/>
            <p:nvPr/>
          </p:nvSpPr>
          <p:spPr>
            <a:xfrm>
              <a:off x="8579224" y="3818965"/>
              <a:ext cx="7368987" cy="6091931"/>
            </a:xfrm>
            <a:prstGeom prst="ellipse">
              <a:avLst/>
            </a:prstGeom>
            <a:solidFill>
              <a:schemeClr val="l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sp>
        <p:nvSpPr>
          <p:cNvPr id="161" name="Google Shape;161;p5"/>
          <p:cNvSpPr txBox="1"/>
          <p:nvPr/>
        </p:nvSpPr>
        <p:spPr>
          <a:xfrm>
            <a:off x="5065006" y="1382471"/>
            <a:ext cx="1794582"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Database schema</a:t>
            </a:r>
            <a:endParaRPr b="1">
              <a:solidFill>
                <a:schemeClr val="dk1"/>
              </a:solidFill>
              <a:latin typeface="Calibri"/>
              <a:ea typeface="Calibri"/>
              <a:cs typeface="Calibri"/>
              <a:sym typeface="Calibri"/>
            </a:endParaRPr>
          </a:p>
        </p:txBody>
      </p:sp>
      <p:sp>
        <p:nvSpPr>
          <p:cNvPr id="162" name="Google Shape;162;p5"/>
          <p:cNvSpPr txBox="1"/>
          <p:nvPr/>
        </p:nvSpPr>
        <p:spPr>
          <a:xfrm>
            <a:off x="2240899" y="2622387"/>
            <a:ext cx="1686458"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constraints</a:t>
            </a:r>
            <a:endParaRPr b="1">
              <a:solidFill>
                <a:schemeClr val="dk1"/>
              </a:solidFill>
              <a:latin typeface="Calibri"/>
              <a:ea typeface="Calibri"/>
              <a:cs typeface="Calibri"/>
              <a:sym typeface="Calibri"/>
            </a:endParaRPr>
          </a:p>
        </p:txBody>
      </p:sp>
      <p:sp>
        <p:nvSpPr>
          <p:cNvPr id="163" name="Google Shape;163;p5"/>
          <p:cNvSpPr txBox="1"/>
          <p:nvPr/>
        </p:nvSpPr>
        <p:spPr>
          <a:xfrm>
            <a:off x="1848483" y="4356847"/>
            <a:ext cx="1903696" cy="600144"/>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dictionary or Metadata</a:t>
            </a:r>
            <a:endParaRPr>
              <a:solidFill>
                <a:schemeClr val="dk1"/>
              </a:solidFill>
              <a:latin typeface="Calibri"/>
              <a:ea typeface="Calibri"/>
              <a:cs typeface="Calibri"/>
              <a:sym typeface="Calibri"/>
            </a:endParaRPr>
          </a:p>
        </p:txBody>
      </p:sp>
      <p:sp>
        <p:nvSpPr>
          <p:cNvPr id="164" name="Google Shape;164;p5"/>
          <p:cNvSpPr txBox="1"/>
          <p:nvPr/>
        </p:nvSpPr>
        <p:spPr>
          <a:xfrm>
            <a:off x="4128697" y="5925928"/>
            <a:ext cx="1940913"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Database instance</a:t>
            </a:r>
            <a:endParaRPr>
              <a:solidFill>
                <a:schemeClr val="dk1"/>
              </a:solidFill>
              <a:latin typeface="Calibri"/>
              <a:ea typeface="Calibri"/>
              <a:cs typeface="Calibri"/>
              <a:sym typeface="Calibri"/>
            </a:endParaRPr>
          </a:p>
        </p:txBody>
      </p:sp>
      <p:sp>
        <p:nvSpPr>
          <p:cNvPr id="165" name="Google Shape;165;p5"/>
          <p:cNvSpPr txBox="1"/>
          <p:nvPr/>
        </p:nvSpPr>
        <p:spPr>
          <a:xfrm>
            <a:off x="7451944" y="5570552"/>
            <a:ext cx="1436581"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Query</a:t>
            </a:r>
            <a:endParaRPr>
              <a:solidFill>
                <a:schemeClr val="dk1"/>
              </a:solidFill>
              <a:latin typeface="Calibri"/>
              <a:ea typeface="Calibri"/>
              <a:cs typeface="Calibri"/>
              <a:sym typeface="Calibri"/>
            </a:endParaRPr>
          </a:p>
        </p:txBody>
      </p:sp>
      <p:sp>
        <p:nvSpPr>
          <p:cNvPr id="166" name="Google Shape;166;p5"/>
          <p:cNvSpPr txBox="1"/>
          <p:nvPr/>
        </p:nvSpPr>
        <p:spPr>
          <a:xfrm>
            <a:off x="8471667" y="4123335"/>
            <a:ext cx="2126065"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manipulation</a:t>
            </a:r>
            <a:endParaRPr>
              <a:solidFill>
                <a:schemeClr val="dk1"/>
              </a:solidFill>
              <a:latin typeface="Calibri"/>
              <a:ea typeface="Calibri"/>
              <a:cs typeface="Calibri"/>
              <a:sym typeface="Calibri"/>
            </a:endParaRPr>
          </a:p>
        </p:txBody>
      </p:sp>
      <p:sp>
        <p:nvSpPr>
          <p:cNvPr id="167" name="Google Shape;167;p5"/>
          <p:cNvSpPr txBox="1"/>
          <p:nvPr/>
        </p:nvSpPr>
        <p:spPr>
          <a:xfrm>
            <a:off x="7978481" y="2546000"/>
            <a:ext cx="1704989"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Engine</a:t>
            </a:r>
            <a:endParaRPr>
              <a:solidFill>
                <a:schemeClr val="dk1"/>
              </a:solidFill>
              <a:latin typeface="Calibri"/>
              <a:ea typeface="Calibri"/>
              <a:cs typeface="Calibri"/>
              <a:sym typeface="Calibri"/>
            </a:endParaRPr>
          </a:p>
        </p:txBody>
      </p:sp>
      <p:grpSp>
        <p:nvGrpSpPr>
          <p:cNvPr id="168" name="Google Shape;168;p5"/>
          <p:cNvGrpSpPr/>
          <p:nvPr/>
        </p:nvGrpSpPr>
        <p:grpSpPr>
          <a:xfrm>
            <a:off x="5513569" y="1818871"/>
            <a:ext cx="801247" cy="793237"/>
            <a:chOff x="11023963" y="3665001"/>
            <a:chExt cx="1602493" cy="1586474"/>
          </a:xfrm>
        </p:grpSpPr>
        <p:sp>
          <p:nvSpPr>
            <p:cNvPr id="169" name="Google Shape;169;p5"/>
            <p:cNvSpPr/>
            <p:nvPr/>
          </p:nvSpPr>
          <p:spPr>
            <a:xfrm>
              <a:off x="11023963" y="3665001"/>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5"/>
                    <a:pt x="334" y="0"/>
                    <a:pt x="747" y="0"/>
                  </a:cubicBezTo>
                  <a:cubicBezTo>
                    <a:pt x="1159" y="0"/>
                    <a:pt x="1493" y="335"/>
                    <a:pt x="1493" y="747"/>
                  </a:cubicBezTo>
                  <a:close/>
                </a:path>
              </a:pathLst>
            </a:custGeom>
            <a:solidFill>
              <a:srgbClr val="FAC54B"/>
            </a:solidFill>
            <a:ln>
              <a:noFill/>
            </a:ln>
          </p:spPr>
          <p:txBody>
            <a:bodyPr spcFirstLastPara="1" wrap="square" lIns="45000" tIns="22500" rIns="45000" bIns="22500" anchor="ctr" anchorCtr="1">
              <a:noAutofit/>
            </a:bodyPr>
            <a:lstStyle/>
            <a:p>
              <a:pPr>
                <a:buClr>
                  <a:schemeClr val="dk1"/>
                </a:buClr>
                <a:buSzPts val="1800"/>
              </a:pPr>
              <a:endParaRPr sz="900">
                <a:solidFill>
                  <a:srgbClr val="FAC54B"/>
                </a:solidFill>
                <a:latin typeface="Arial"/>
                <a:ea typeface="Arial"/>
                <a:cs typeface="Arial"/>
                <a:sym typeface="Arial"/>
              </a:endParaRPr>
            </a:p>
          </p:txBody>
        </p:sp>
        <p:pic>
          <p:nvPicPr>
            <p:cNvPr id="170" name="Google Shape;170;p5"/>
            <p:cNvPicPr preferRelativeResize="0"/>
            <p:nvPr/>
          </p:nvPicPr>
          <p:blipFill rotWithShape="1">
            <a:blip r:embed="rId4">
              <a:alphaModFix/>
            </a:blip>
            <a:srcRect/>
            <a:stretch/>
          </p:blipFill>
          <p:spPr>
            <a:xfrm>
              <a:off x="11199884" y="3826952"/>
              <a:ext cx="1229203" cy="1229203"/>
            </a:xfrm>
            <a:prstGeom prst="rect">
              <a:avLst/>
            </a:prstGeom>
            <a:noFill/>
            <a:ln>
              <a:noFill/>
            </a:ln>
          </p:spPr>
        </p:pic>
      </p:grpSp>
      <p:grpSp>
        <p:nvGrpSpPr>
          <p:cNvPr id="171" name="Google Shape;171;p5"/>
          <p:cNvGrpSpPr/>
          <p:nvPr/>
        </p:nvGrpSpPr>
        <p:grpSpPr>
          <a:xfrm>
            <a:off x="4029620" y="2561635"/>
            <a:ext cx="801247" cy="793237"/>
            <a:chOff x="8056064" y="5123269"/>
            <a:chExt cx="1602493" cy="1586474"/>
          </a:xfrm>
        </p:grpSpPr>
        <p:sp>
          <p:nvSpPr>
            <p:cNvPr id="172" name="Google Shape;172;p5"/>
            <p:cNvSpPr/>
            <p:nvPr/>
          </p:nvSpPr>
          <p:spPr>
            <a:xfrm>
              <a:off x="8056064" y="5123269"/>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5"/>
                    <a:pt x="334" y="0"/>
                    <a:pt x="747" y="0"/>
                  </a:cubicBezTo>
                  <a:cubicBezTo>
                    <a:pt x="1159" y="0"/>
                    <a:pt x="1493" y="335"/>
                    <a:pt x="1493" y="747"/>
                  </a:cubicBezTo>
                  <a:close/>
                </a:path>
              </a:pathLst>
            </a:custGeom>
            <a:solidFill>
              <a:schemeClr val="accent1"/>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73" name="Google Shape;173;p5"/>
            <p:cNvPicPr preferRelativeResize="0"/>
            <p:nvPr/>
          </p:nvPicPr>
          <p:blipFill rotWithShape="1">
            <a:blip r:embed="rId5">
              <a:alphaModFix/>
            </a:blip>
            <a:srcRect/>
            <a:stretch/>
          </p:blipFill>
          <p:spPr>
            <a:xfrm>
              <a:off x="8299405" y="5329140"/>
              <a:ext cx="992849" cy="992849"/>
            </a:xfrm>
            <a:prstGeom prst="rect">
              <a:avLst/>
            </a:prstGeom>
            <a:noFill/>
            <a:ln>
              <a:noFill/>
            </a:ln>
          </p:spPr>
        </p:pic>
      </p:grpSp>
      <p:grpSp>
        <p:nvGrpSpPr>
          <p:cNvPr id="174" name="Google Shape;174;p5"/>
          <p:cNvGrpSpPr/>
          <p:nvPr/>
        </p:nvGrpSpPr>
        <p:grpSpPr>
          <a:xfrm>
            <a:off x="3808890" y="4139914"/>
            <a:ext cx="801247" cy="792706"/>
            <a:chOff x="7614605" y="8279827"/>
            <a:chExt cx="1602493" cy="1585412"/>
          </a:xfrm>
        </p:grpSpPr>
        <p:sp>
          <p:nvSpPr>
            <p:cNvPr id="175" name="Google Shape;175;p5"/>
            <p:cNvSpPr/>
            <p:nvPr/>
          </p:nvSpPr>
          <p:spPr>
            <a:xfrm>
              <a:off x="7614605" y="8279827"/>
              <a:ext cx="1602493" cy="1585412"/>
            </a:xfrm>
            <a:custGeom>
              <a:avLst/>
              <a:gdLst/>
              <a:ahLst/>
              <a:cxnLst/>
              <a:rect l="l" t="t" r="r" b="b"/>
              <a:pathLst>
                <a:path w="1493" h="1493" extrusionOk="0">
                  <a:moveTo>
                    <a:pt x="1493" y="746"/>
                  </a:moveTo>
                  <a:cubicBezTo>
                    <a:pt x="1493" y="1158"/>
                    <a:pt x="1159" y="1493"/>
                    <a:pt x="747" y="1493"/>
                  </a:cubicBezTo>
                  <a:cubicBezTo>
                    <a:pt x="334" y="1493"/>
                    <a:pt x="0" y="1158"/>
                    <a:pt x="0" y="746"/>
                  </a:cubicBezTo>
                  <a:cubicBezTo>
                    <a:pt x="0" y="334"/>
                    <a:pt x="334" y="0"/>
                    <a:pt x="747" y="0"/>
                  </a:cubicBezTo>
                  <a:cubicBezTo>
                    <a:pt x="1159" y="0"/>
                    <a:pt x="1493" y="334"/>
                    <a:pt x="1493" y="746"/>
                  </a:cubicBezTo>
                  <a:close/>
                </a:path>
              </a:pathLst>
            </a:custGeom>
            <a:solidFill>
              <a:schemeClr val="accent2"/>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76" name="Google Shape;176;p5"/>
            <p:cNvPicPr preferRelativeResize="0"/>
            <p:nvPr/>
          </p:nvPicPr>
          <p:blipFill rotWithShape="1">
            <a:blip r:embed="rId6">
              <a:alphaModFix/>
            </a:blip>
            <a:srcRect/>
            <a:stretch/>
          </p:blipFill>
          <p:spPr>
            <a:xfrm>
              <a:off x="7945180" y="8577075"/>
              <a:ext cx="945898" cy="945898"/>
            </a:xfrm>
            <a:prstGeom prst="rect">
              <a:avLst/>
            </a:prstGeom>
            <a:noFill/>
            <a:ln>
              <a:noFill/>
            </a:ln>
          </p:spPr>
        </p:pic>
      </p:grpSp>
      <p:grpSp>
        <p:nvGrpSpPr>
          <p:cNvPr id="177" name="Google Shape;177;p5"/>
          <p:cNvGrpSpPr/>
          <p:nvPr/>
        </p:nvGrpSpPr>
        <p:grpSpPr>
          <a:xfrm>
            <a:off x="5017521" y="5132691"/>
            <a:ext cx="801247" cy="793237"/>
            <a:chOff x="10031867" y="10265381"/>
            <a:chExt cx="1602493" cy="1586474"/>
          </a:xfrm>
        </p:grpSpPr>
        <p:sp>
          <p:nvSpPr>
            <p:cNvPr id="178" name="Google Shape;178;p5"/>
            <p:cNvSpPr/>
            <p:nvPr/>
          </p:nvSpPr>
          <p:spPr>
            <a:xfrm>
              <a:off x="10031867" y="10265381"/>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4"/>
                    <a:pt x="334" y="0"/>
                    <a:pt x="747" y="0"/>
                  </a:cubicBezTo>
                  <a:cubicBezTo>
                    <a:pt x="1159" y="0"/>
                    <a:pt x="1493" y="334"/>
                    <a:pt x="1493" y="747"/>
                  </a:cubicBezTo>
                  <a:close/>
                </a:path>
              </a:pathLst>
            </a:custGeom>
            <a:solidFill>
              <a:schemeClr val="accent3"/>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79" name="Google Shape;179;p5"/>
            <p:cNvPicPr preferRelativeResize="0"/>
            <p:nvPr/>
          </p:nvPicPr>
          <p:blipFill rotWithShape="1">
            <a:blip r:embed="rId7">
              <a:alphaModFix/>
            </a:blip>
            <a:srcRect/>
            <a:stretch/>
          </p:blipFill>
          <p:spPr>
            <a:xfrm>
              <a:off x="10360489" y="10540863"/>
              <a:ext cx="955526" cy="955526"/>
            </a:xfrm>
            <a:prstGeom prst="rect">
              <a:avLst/>
            </a:prstGeom>
            <a:noFill/>
            <a:ln>
              <a:noFill/>
            </a:ln>
          </p:spPr>
        </p:pic>
      </p:grpSp>
      <p:grpSp>
        <p:nvGrpSpPr>
          <p:cNvPr id="180" name="Google Shape;180;p5"/>
          <p:cNvGrpSpPr/>
          <p:nvPr/>
        </p:nvGrpSpPr>
        <p:grpSpPr>
          <a:xfrm>
            <a:off x="6686090" y="4971536"/>
            <a:ext cx="801247" cy="793237"/>
            <a:chOff x="13369005" y="9943072"/>
            <a:chExt cx="1602493" cy="1586474"/>
          </a:xfrm>
        </p:grpSpPr>
        <p:sp>
          <p:nvSpPr>
            <p:cNvPr id="181" name="Google Shape;181;p5"/>
            <p:cNvSpPr/>
            <p:nvPr/>
          </p:nvSpPr>
          <p:spPr>
            <a:xfrm>
              <a:off x="13369005" y="9943072"/>
              <a:ext cx="1602493" cy="1586474"/>
            </a:xfrm>
            <a:custGeom>
              <a:avLst/>
              <a:gdLst/>
              <a:ahLst/>
              <a:cxnLst/>
              <a:rect l="l" t="t" r="r" b="b"/>
              <a:pathLst>
                <a:path w="1493" h="1494" extrusionOk="0">
                  <a:moveTo>
                    <a:pt x="1493" y="747"/>
                  </a:moveTo>
                  <a:cubicBezTo>
                    <a:pt x="1493" y="1160"/>
                    <a:pt x="1159" y="1494"/>
                    <a:pt x="747" y="1494"/>
                  </a:cubicBezTo>
                  <a:cubicBezTo>
                    <a:pt x="334" y="1494"/>
                    <a:pt x="0" y="1160"/>
                    <a:pt x="0" y="747"/>
                  </a:cubicBezTo>
                  <a:cubicBezTo>
                    <a:pt x="0" y="335"/>
                    <a:pt x="334" y="0"/>
                    <a:pt x="747" y="0"/>
                  </a:cubicBezTo>
                  <a:cubicBezTo>
                    <a:pt x="1159" y="0"/>
                    <a:pt x="1493" y="335"/>
                    <a:pt x="1493" y="747"/>
                  </a:cubicBezTo>
                  <a:close/>
                </a:path>
              </a:pathLst>
            </a:custGeom>
            <a:solidFill>
              <a:schemeClr val="accent4"/>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82" name="Google Shape;182;p5"/>
            <p:cNvPicPr preferRelativeResize="0"/>
            <p:nvPr/>
          </p:nvPicPr>
          <p:blipFill rotWithShape="1">
            <a:blip r:embed="rId8">
              <a:alphaModFix/>
            </a:blip>
            <a:srcRect/>
            <a:stretch/>
          </p:blipFill>
          <p:spPr>
            <a:xfrm>
              <a:off x="13615779" y="10169967"/>
              <a:ext cx="1083732" cy="1083732"/>
            </a:xfrm>
            <a:prstGeom prst="rect">
              <a:avLst/>
            </a:prstGeom>
            <a:noFill/>
            <a:ln>
              <a:noFill/>
            </a:ln>
          </p:spPr>
        </p:pic>
      </p:grpSp>
      <p:grpSp>
        <p:nvGrpSpPr>
          <p:cNvPr id="183" name="Google Shape;183;p5"/>
          <p:cNvGrpSpPr/>
          <p:nvPr/>
        </p:nvGrpSpPr>
        <p:grpSpPr>
          <a:xfrm>
            <a:off x="7584161" y="3818987"/>
            <a:ext cx="801247" cy="793237"/>
            <a:chOff x="15165147" y="7637973"/>
            <a:chExt cx="1602493" cy="1586474"/>
          </a:xfrm>
        </p:grpSpPr>
        <p:sp>
          <p:nvSpPr>
            <p:cNvPr id="184" name="Google Shape;184;p5"/>
            <p:cNvSpPr/>
            <p:nvPr/>
          </p:nvSpPr>
          <p:spPr>
            <a:xfrm>
              <a:off x="15165147" y="7637973"/>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4"/>
                    <a:pt x="334" y="0"/>
                    <a:pt x="747" y="0"/>
                  </a:cubicBezTo>
                  <a:cubicBezTo>
                    <a:pt x="1159" y="0"/>
                    <a:pt x="1493" y="334"/>
                    <a:pt x="1493" y="747"/>
                  </a:cubicBezTo>
                  <a:close/>
                </a:path>
              </a:pathLst>
            </a:custGeom>
            <a:solidFill>
              <a:srgbClr val="41A88C"/>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85" name="Google Shape;185;p5"/>
            <p:cNvPicPr preferRelativeResize="0"/>
            <p:nvPr/>
          </p:nvPicPr>
          <p:blipFill rotWithShape="1">
            <a:blip r:embed="rId9">
              <a:alphaModFix/>
            </a:blip>
            <a:srcRect/>
            <a:stretch/>
          </p:blipFill>
          <p:spPr>
            <a:xfrm>
              <a:off x="15471969" y="7854551"/>
              <a:ext cx="1038449" cy="1038449"/>
            </a:xfrm>
            <a:prstGeom prst="rect">
              <a:avLst/>
            </a:prstGeom>
            <a:noFill/>
            <a:ln>
              <a:noFill/>
            </a:ln>
          </p:spPr>
        </p:pic>
      </p:grpSp>
      <p:grpSp>
        <p:nvGrpSpPr>
          <p:cNvPr id="186" name="Google Shape;186;p5"/>
          <p:cNvGrpSpPr/>
          <p:nvPr/>
        </p:nvGrpSpPr>
        <p:grpSpPr>
          <a:xfrm>
            <a:off x="7032299" y="2347427"/>
            <a:ext cx="801247" cy="792706"/>
            <a:chOff x="14061423" y="4694854"/>
            <a:chExt cx="1602493" cy="1585412"/>
          </a:xfrm>
        </p:grpSpPr>
        <p:sp>
          <p:nvSpPr>
            <p:cNvPr id="187" name="Google Shape;187;p5"/>
            <p:cNvSpPr/>
            <p:nvPr/>
          </p:nvSpPr>
          <p:spPr>
            <a:xfrm>
              <a:off x="14061423" y="4694854"/>
              <a:ext cx="1602493" cy="1585412"/>
            </a:xfrm>
            <a:custGeom>
              <a:avLst/>
              <a:gdLst/>
              <a:ahLst/>
              <a:cxnLst/>
              <a:rect l="l" t="t" r="r" b="b"/>
              <a:pathLst>
                <a:path w="1493" h="1493" extrusionOk="0">
                  <a:moveTo>
                    <a:pt x="1493" y="746"/>
                  </a:moveTo>
                  <a:cubicBezTo>
                    <a:pt x="1493" y="1158"/>
                    <a:pt x="1159" y="1493"/>
                    <a:pt x="747" y="1493"/>
                  </a:cubicBezTo>
                  <a:cubicBezTo>
                    <a:pt x="334" y="1493"/>
                    <a:pt x="0" y="1158"/>
                    <a:pt x="0" y="746"/>
                  </a:cubicBezTo>
                  <a:cubicBezTo>
                    <a:pt x="0" y="334"/>
                    <a:pt x="334" y="0"/>
                    <a:pt x="747" y="0"/>
                  </a:cubicBezTo>
                  <a:cubicBezTo>
                    <a:pt x="1159" y="0"/>
                    <a:pt x="1493" y="334"/>
                    <a:pt x="1493" y="746"/>
                  </a:cubicBezTo>
                  <a:close/>
                </a:path>
              </a:pathLst>
            </a:custGeom>
            <a:solidFill>
              <a:srgbClr val="8FBE6D"/>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88" name="Google Shape;188;p5"/>
            <p:cNvPicPr preferRelativeResize="0"/>
            <p:nvPr/>
          </p:nvPicPr>
          <p:blipFill rotWithShape="1">
            <a:blip r:embed="rId10">
              <a:alphaModFix/>
            </a:blip>
            <a:srcRect/>
            <a:stretch/>
          </p:blipFill>
          <p:spPr>
            <a:xfrm>
              <a:off x="14418759" y="4889566"/>
              <a:ext cx="1028627" cy="1028627"/>
            </a:xfrm>
            <a:prstGeom prst="rect">
              <a:avLst/>
            </a:prstGeom>
            <a:noFill/>
            <a:ln>
              <a:noFill/>
            </a:ln>
          </p:spPr>
        </p:pic>
      </p:grpSp>
      <p:pic>
        <p:nvPicPr>
          <p:cNvPr id="189" name="Google Shape;189;p5"/>
          <p:cNvPicPr preferRelativeResize="0"/>
          <p:nvPr/>
        </p:nvPicPr>
        <p:blipFill rotWithShape="1">
          <a:blip r:embed="rId11">
            <a:alphaModFix/>
          </a:blip>
          <a:srcRect/>
          <a:stretch/>
        </p:blipFill>
        <p:spPr>
          <a:xfrm>
            <a:off x="4976981" y="2905281"/>
            <a:ext cx="2031776" cy="20317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2000"/>
                                        <p:tgtEl>
                                          <p:spTgt spid="158"/>
                                        </p:tgtEl>
                                      </p:cBhvr>
                                    </p:animEffect>
                                  </p:childTnLst>
                                </p:cTn>
                              </p:par>
                              <p:par>
                                <p:cTn id="8" presetID="10" presetClass="entr" presetSubtype="0" fill="hold" nodeType="withEffect">
                                  <p:stCondLst>
                                    <p:cond delay="600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nodeType="withEffect">
                                  <p:stCondLst>
                                    <p:cond delay="1000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500"/>
                                        <p:tgtEl>
                                          <p:spTgt spid="168"/>
                                        </p:tgtEl>
                                      </p:cBhvr>
                                    </p:animEffect>
                                  </p:childTnLst>
                                </p:cTn>
                              </p:par>
                              <p:par>
                                <p:cTn id="14" presetID="10" presetClass="entr" presetSubtype="0" fill="hold" nodeType="withEffect">
                                  <p:stCondLst>
                                    <p:cond delay="1100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500"/>
                                        <p:tgtEl>
                                          <p:spTgt spid="161"/>
                                        </p:tgtEl>
                                      </p:cBhvr>
                                    </p:animEffect>
                                  </p:childTnLst>
                                </p:cTn>
                              </p:par>
                              <p:par>
                                <p:cTn id="17" presetID="10" presetClass="entr" presetSubtype="0" fill="hold" nodeType="withEffect">
                                  <p:stCondLst>
                                    <p:cond delay="2500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500"/>
                                        <p:tgtEl>
                                          <p:spTgt spid="171"/>
                                        </p:tgtEl>
                                      </p:cBhvr>
                                    </p:animEffect>
                                  </p:childTnLst>
                                </p:cTn>
                              </p:par>
                              <p:par>
                                <p:cTn id="20" presetID="10" presetClass="entr" presetSubtype="0" fill="hold" nodeType="withEffect">
                                  <p:stCondLst>
                                    <p:cond delay="2600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nodeType="withEffect">
                                  <p:stCondLst>
                                    <p:cond delay="4100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500"/>
                                        <p:tgtEl>
                                          <p:spTgt spid="174"/>
                                        </p:tgtEl>
                                      </p:cBhvr>
                                    </p:animEffect>
                                  </p:childTnLst>
                                </p:cTn>
                              </p:par>
                              <p:par>
                                <p:cTn id="26" presetID="10" presetClass="entr" presetSubtype="0" fill="hold" nodeType="withEffect">
                                  <p:stCondLst>
                                    <p:cond delay="42000"/>
                                  </p:stCondLst>
                                  <p:childTnLst>
                                    <p:set>
                                      <p:cBhvr>
                                        <p:cTn id="27" dur="1" fill="hold">
                                          <p:stCondLst>
                                            <p:cond delay="0"/>
                                          </p:stCondLst>
                                        </p:cTn>
                                        <p:tgtEl>
                                          <p:spTgt spid="163"/>
                                        </p:tgtEl>
                                        <p:attrNameLst>
                                          <p:attrName>style.visibility</p:attrName>
                                        </p:attrNameLst>
                                      </p:cBhvr>
                                      <p:to>
                                        <p:strVal val="visible"/>
                                      </p:to>
                                    </p:set>
                                    <p:animEffect transition="in" filter="fade">
                                      <p:cBhvr>
                                        <p:cTn id="28" dur="500"/>
                                        <p:tgtEl>
                                          <p:spTgt spid="163"/>
                                        </p:tgtEl>
                                      </p:cBhvr>
                                    </p:animEffect>
                                  </p:childTnLst>
                                </p:cTn>
                              </p:par>
                              <p:par>
                                <p:cTn id="29" presetID="10"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par>
                                <p:cTn id="32" presetID="10" presetClass="entr" presetSubtype="0" fill="hold" nodeType="withEffect">
                                  <p:stCondLst>
                                    <p:cond delay="100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500"/>
                                        <p:tgtEl>
                                          <p:spTgt spid="164"/>
                                        </p:tgtEl>
                                      </p:cBhvr>
                                    </p:animEffect>
                                  </p:childTnLst>
                                </p:cTn>
                              </p:par>
                              <p:par>
                                <p:cTn id="35" presetID="10" presetClass="entr" presetSubtype="0" fill="hold" nodeType="withEffect">
                                  <p:stCondLst>
                                    <p:cond delay="1500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500"/>
                                        <p:tgtEl>
                                          <p:spTgt spid="180"/>
                                        </p:tgtEl>
                                      </p:cBhvr>
                                    </p:animEffect>
                                  </p:childTnLst>
                                </p:cTn>
                              </p:par>
                              <p:par>
                                <p:cTn id="38" presetID="10" presetClass="entr" presetSubtype="0" fill="hold" nodeType="withEffect">
                                  <p:stCondLst>
                                    <p:cond delay="1500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500"/>
                                        <p:tgtEl>
                                          <p:spTgt spid="165"/>
                                        </p:tgtEl>
                                      </p:cBhvr>
                                    </p:animEffect>
                                  </p:childTnLst>
                                </p:cTn>
                              </p:par>
                              <p:par>
                                <p:cTn id="41" presetID="10" presetClass="entr" presetSubtype="0" fill="hold" nodeType="withEffect">
                                  <p:stCondLst>
                                    <p:cond delay="26000"/>
                                  </p:stCondLst>
                                  <p:childTnLst>
                                    <p:set>
                                      <p:cBhvr>
                                        <p:cTn id="42" dur="1" fill="hold">
                                          <p:stCondLst>
                                            <p:cond delay="0"/>
                                          </p:stCondLst>
                                        </p:cTn>
                                        <p:tgtEl>
                                          <p:spTgt spid="183"/>
                                        </p:tgtEl>
                                        <p:attrNameLst>
                                          <p:attrName>style.visibility</p:attrName>
                                        </p:attrNameLst>
                                      </p:cBhvr>
                                      <p:to>
                                        <p:strVal val="visible"/>
                                      </p:to>
                                    </p:set>
                                    <p:animEffect transition="in" filter="fade">
                                      <p:cBhvr>
                                        <p:cTn id="43" dur="500"/>
                                        <p:tgtEl>
                                          <p:spTgt spid="183"/>
                                        </p:tgtEl>
                                      </p:cBhvr>
                                    </p:animEffect>
                                  </p:childTnLst>
                                </p:cTn>
                              </p:par>
                              <p:par>
                                <p:cTn id="44" presetID="10" presetClass="entr" presetSubtype="0" fill="hold" nodeType="withEffect">
                                  <p:stCondLst>
                                    <p:cond delay="27000"/>
                                  </p:stCondLst>
                                  <p:childTnLst>
                                    <p:set>
                                      <p:cBhvr>
                                        <p:cTn id="45" dur="1" fill="hold">
                                          <p:stCondLst>
                                            <p:cond delay="0"/>
                                          </p:stCondLst>
                                        </p:cTn>
                                        <p:tgtEl>
                                          <p:spTgt spid="166"/>
                                        </p:tgtEl>
                                        <p:attrNameLst>
                                          <p:attrName>style.visibility</p:attrName>
                                        </p:attrNameLst>
                                      </p:cBhvr>
                                      <p:to>
                                        <p:strVal val="visible"/>
                                      </p:to>
                                    </p:set>
                                    <p:animEffect transition="in" filter="fade">
                                      <p:cBhvr>
                                        <p:cTn id="46" dur="500"/>
                                        <p:tgtEl>
                                          <p:spTgt spid="166"/>
                                        </p:tgtEl>
                                      </p:cBhvr>
                                    </p:animEffect>
                                  </p:childTnLst>
                                </p:cTn>
                              </p:par>
                              <p:par>
                                <p:cTn id="47" presetID="10" presetClass="entr" presetSubtype="0" fill="hold" nodeType="withEffect">
                                  <p:stCondLst>
                                    <p:cond delay="36000"/>
                                  </p:stCondLst>
                                  <p:childTnLst>
                                    <p:set>
                                      <p:cBhvr>
                                        <p:cTn id="48" dur="1" fill="hold">
                                          <p:stCondLst>
                                            <p:cond delay="0"/>
                                          </p:stCondLst>
                                        </p:cTn>
                                        <p:tgtEl>
                                          <p:spTgt spid="186"/>
                                        </p:tgtEl>
                                        <p:attrNameLst>
                                          <p:attrName>style.visibility</p:attrName>
                                        </p:attrNameLst>
                                      </p:cBhvr>
                                      <p:to>
                                        <p:strVal val="visible"/>
                                      </p:to>
                                    </p:set>
                                    <p:animEffect transition="in" filter="fade">
                                      <p:cBhvr>
                                        <p:cTn id="49" dur="500"/>
                                        <p:tgtEl>
                                          <p:spTgt spid="186"/>
                                        </p:tgtEl>
                                      </p:cBhvr>
                                    </p:animEffect>
                                  </p:childTnLst>
                                </p:cTn>
                              </p:par>
                              <p:par>
                                <p:cTn id="50" presetID="10" presetClass="entr" presetSubtype="0" fill="hold" nodeType="withEffect">
                                  <p:stCondLst>
                                    <p:cond delay="3700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2077367" y="4789816"/>
            <a:ext cx="869357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a:solidFill>
                  <a:srgbClr val="1E4E79"/>
                </a:solidFill>
                <a:latin typeface="Calibri"/>
                <a:ea typeface="Calibri"/>
                <a:cs typeface="Calibri"/>
                <a:sym typeface="Calibri"/>
              </a:rPr>
              <a:t>Data Control Language</a:t>
            </a:r>
            <a:endParaRPr/>
          </a:p>
        </p:txBody>
      </p:sp>
      <p:pic>
        <p:nvPicPr>
          <p:cNvPr id="85" name="Google Shape;85;p1" descr="A picture containing text&#10;&#10;Description automatically generated"/>
          <p:cNvPicPr preferRelativeResize="0"/>
          <p:nvPr/>
        </p:nvPicPr>
        <p:blipFill rotWithShape="1">
          <a:blip r:embed="rId3">
            <a:alphaModFix/>
          </a:blip>
          <a:srcRect/>
          <a:stretch/>
        </p:blipFill>
        <p:spPr>
          <a:xfrm>
            <a:off x="2725947" y="588034"/>
            <a:ext cx="7157048" cy="4761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690bad6fba_0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1E4E79"/>
              </a:buClr>
              <a:buSzPts val="4400"/>
              <a:buFont typeface="Calibri"/>
              <a:buNone/>
            </a:pPr>
            <a:r>
              <a:rPr lang="en-US" b="1">
                <a:solidFill>
                  <a:srgbClr val="1E4E79"/>
                </a:solidFill>
              </a:rPr>
              <a:t>What is DCL ? </a:t>
            </a:r>
            <a:endParaRPr/>
          </a:p>
        </p:txBody>
      </p:sp>
      <p:sp>
        <p:nvSpPr>
          <p:cNvPr id="91" name="Google Shape;91;g2690bad6fba_0_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US">
                <a:solidFill>
                  <a:srgbClr val="333333"/>
                </a:solidFill>
                <a:highlight>
                  <a:srgbClr val="FFFFFF"/>
                </a:highlight>
                <a:latin typeface="Roboto"/>
                <a:ea typeface="Roboto"/>
                <a:cs typeface="Roboto"/>
                <a:sym typeface="Roboto"/>
              </a:rPr>
              <a:t>DCL is an abbreviation for Data Control Language in SQL. It is used to provide different users access to the stored data. </a:t>
            </a:r>
            <a:endParaRPr>
              <a:solidFill>
                <a:srgbClr val="333333"/>
              </a:solidFill>
              <a:highlight>
                <a:srgbClr val="FFFFFF"/>
              </a:highlight>
              <a:latin typeface="Roboto"/>
              <a:ea typeface="Roboto"/>
              <a:cs typeface="Roboto"/>
              <a:sym typeface="Roboto"/>
            </a:endParaRPr>
          </a:p>
          <a:p>
            <a:pPr marL="0" lvl="0" indent="0" algn="just" rtl="0">
              <a:spcBef>
                <a:spcPts val="1000"/>
              </a:spcBef>
              <a:spcAft>
                <a:spcPts val="0"/>
              </a:spcAft>
              <a:buNone/>
            </a:pPr>
            <a:r>
              <a:rPr lang="en-US">
                <a:solidFill>
                  <a:srgbClr val="333333"/>
                </a:solidFill>
                <a:highlight>
                  <a:srgbClr val="FFFFFF"/>
                </a:highlight>
                <a:latin typeface="Roboto"/>
                <a:ea typeface="Roboto"/>
                <a:cs typeface="Roboto"/>
                <a:sym typeface="Roboto"/>
              </a:rPr>
              <a:t>It enables the data administrator to grant or revoke the required access to act as the database.</a:t>
            </a:r>
            <a:endParaRPr>
              <a:solidFill>
                <a:srgbClr val="333333"/>
              </a:solidFill>
              <a:highlight>
                <a:srgbClr val="FFFFFF"/>
              </a:highlight>
              <a:latin typeface="Roboto"/>
              <a:ea typeface="Roboto"/>
              <a:cs typeface="Roboto"/>
              <a:sym typeface="Roboto"/>
            </a:endParaRPr>
          </a:p>
          <a:p>
            <a:pPr marL="0" lvl="0" indent="0" algn="just" rtl="0">
              <a:spcBef>
                <a:spcPts val="1000"/>
              </a:spcBef>
              <a:spcAft>
                <a:spcPts val="0"/>
              </a:spcAft>
              <a:buNone/>
            </a:pPr>
            <a:r>
              <a:rPr lang="en-US">
                <a:solidFill>
                  <a:srgbClr val="333333"/>
                </a:solidFill>
                <a:highlight>
                  <a:srgbClr val="FFFFFF"/>
                </a:highlight>
                <a:latin typeface="Roboto"/>
                <a:ea typeface="Roboto"/>
                <a:cs typeface="Roboto"/>
                <a:sym typeface="Roboto"/>
              </a:rPr>
              <a:t> When DCL commands are implemented in the database, there is no feature to perform a rollback. The administrator must implement the other DCL command to reverse the action.</a:t>
            </a:r>
            <a:endParaRPr sz="4400"/>
          </a:p>
        </p:txBody>
      </p:sp>
      <p:pic>
        <p:nvPicPr>
          <p:cNvPr id="92" name="Google Shape;92;g2690bad6fba_0_2"/>
          <p:cNvPicPr preferRelativeResize="0">
            <a:picLocks noGrp="1"/>
          </p:cNvPicPr>
          <p:nvPr>
            <p:ph type="body" idx="4294967295"/>
          </p:nvPr>
        </p:nvPicPr>
        <p:blipFill rotWithShape="1">
          <a:blip r:embed="rId3">
            <a:alphaModFix/>
          </a:blip>
          <a:srcRect/>
          <a:stretch/>
        </p:blipFill>
        <p:spPr>
          <a:xfrm>
            <a:off x="9609455" y="6162675"/>
            <a:ext cx="1421100" cy="39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1074995" y="530033"/>
            <a:ext cx="10530840" cy="13258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4400"/>
              <a:buFont typeface="Calibri"/>
              <a:buNone/>
            </a:pPr>
            <a:r>
              <a:rPr lang="en-US" b="1">
                <a:solidFill>
                  <a:srgbClr val="1E4E79"/>
                </a:solidFill>
                <a:latin typeface="Calibri"/>
                <a:ea typeface="Calibri"/>
                <a:cs typeface="Calibri"/>
                <a:sym typeface="Calibri"/>
              </a:rPr>
              <a:t>DCL Commands</a:t>
            </a:r>
            <a:endParaRPr b="1">
              <a:solidFill>
                <a:srgbClr val="1E4E79"/>
              </a:solidFill>
              <a:latin typeface="Calibri"/>
              <a:ea typeface="Calibri"/>
              <a:cs typeface="Calibri"/>
              <a:sym typeface="Calibri"/>
            </a:endParaRPr>
          </a:p>
        </p:txBody>
      </p:sp>
      <p:pic>
        <p:nvPicPr>
          <p:cNvPr id="98" name="Google Shape;98;p2"/>
          <p:cNvPicPr preferRelativeResize="0">
            <a:picLocks noGrp="1"/>
          </p:cNvPicPr>
          <p:nvPr>
            <p:ph type="body" idx="2"/>
          </p:nvPr>
        </p:nvPicPr>
        <p:blipFill rotWithShape="1">
          <a:blip r:embed="rId3">
            <a:alphaModFix/>
          </a:blip>
          <a:srcRect/>
          <a:stretch/>
        </p:blipFill>
        <p:spPr>
          <a:xfrm>
            <a:off x="9609455" y="6162675"/>
            <a:ext cx="1421130" cy="399415"/>
          </a:xfrm>
          <a:prstGeom prst="rect">
            <a:avLst/>
          </a:prstGeom>
          <a:noFill/>
          <a:ln>
            <a:noFill/>
          </a:ln>
        </p:spPr>
      </p:pic>
      <p:sp>
        <p:nvSpPr>
          <p:cNvPr id="99" name="Google Shape;99;p2"/>
          <p:cNvSpPr txBox="1"/>
          <p:nvPr/>
        </p:nvSpPr>
        <p:spPr>
          <a:xfrm>
            <a:off x="1170413" y="2396430"/>
            <a:ext cx="3875405" cy="206121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CREATE USER</a:t>
            </a:r>
            <a:endParaRPr sz="32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DELETE USER</a:t>
            </a:r>
            <a:endParaRPr sz="32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GRANT</a:t>
            </a:r>
            <a:endParaRPr sz="32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REVOKE</a:t>
            </a:r>
            <a:endParaRPr sz="3200">
              <a:solidFill>
                <a:schemeClr val="dk1"/>
              </a:solidFill>
              <a:latin typeface="Calibri"/>
              <a:ea typeface="Calibri"/>
              <a:cs typeface="Calibri"/>
              <a:sym typeface="Calibri"/>
            </a:endParaRPr>
          </a:p>
        </p:txBody>
      </p:sp>
      <p:pic>
        <p:nvPicPr>
          <p:cNvPr id="100" name="Google Shape;100;p2" descr="A picture containing text&#10;&#10;Description automatically generated"/>
          <p:cNvPicPr preferRelativeResize="0">
            <a:picLocks noGrp="1"/>
          </p:cNvPicPr>
          <p:nvPr>
            <p:ph type="body" idx="1"/>
          </p:nvPr>
        </p:nvPicPr>
        <p:blipFill rotWithShape="1">
          <a:blip r:embed="rId4">
            <a:alphaModFix/>
          </a:blip>
          <a:srcRect/>
          <a:stretch/>
        </p:blipFill>
        <p:spPr>
          <a:xfrm>
            <a:off x="6098500" y="1006115"/>
            <a:ext cx="5415262" cy="49983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b="1">
                <a:solidFill>
                  <a:srgbClr val="2E75B5"/>
                </a:solidFill>
                <a:latin typeface="Calibri"/>
                <a:ea typeface="Calibri"/>
                <a:cs typeface="Calibri"/>
                <a:sym typeface="Calibri"/>
              </a:rPr>
              <a:t>CREATE USER</a:t>
            </a:r>
            <a:r>
              <a:rPr lang="en-US" b="1">
                <a:solidFill>
                  <a:schemeClr val="accent1"/>
                </a:solidFill>
                <a:latin typeface="Calibri"/>
                <a:ea typeface="Calibri"/>
                <a:cs typeface="Calibri"/>
                <a:sym typeface="Calibri"/>
              </a:rPr>
              <a:t> </a:t>
            </a:r>
            <a:endParaRPr b="1">
              <a:solidFill>
                <a:schemeClr val="accent1"/>
              </a:solidFill>
              <a:latin typeface="Calibri"/>
              <a:ea typeface="Calibri"/>
              <a:cs typeface="Calibri"/>
              <a:sym typeface="Calibri"/>
            </a:endParaRPr>
          </a:p>
        </p:txBody>
      </p:sp>
      <p:sp>
        <p:nvSpPr>
          <p:cNvPr id="106" name="Google Shape;106;p3"/>
          <p:cNvSpPr txBox="1">
            <a:spLocks noGrp="1"/>
          </p:cNvSpPr>
          <p:nvPr>
            <p:ph type="body" idx="1"/>
          </p:nvPr>
        </p:nvSpPr>
        <p:spPr>
          <a:xfrm>
            <a:off x="838200" y="1691005"/>
            <a:ext cx="7033260" cy="37490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B9BD5"/>
              </a:buClr>
              <a:buSzPts val="2400"/>
              <a:buFont typeface="Arial"/>
              <a:buChar char="•"/>
            </a:pPr>
            <a:r>
              <a:rPr lang="en-US" sz="2400"/>
              <a:t>This command is used to create a new user in the database.</a:t>
            </a:r>
            <a:endParaRPr sz="2400"/>
          </a:p>
          <a:p>
            <a:pPr marL="228600" lvl="0" indent="-228600" algn="l" rtl="0">
              <a:lnSpc>
                <a:spcPct val="90000"/>
              </a:lnSpc>
              <a:spcBef>
                <a:spcPts val="1000"/>
              </a:spcBef>
              <a:spcAft>
                <a:spcPts val="0"/>
              </a:spcAft>
              <a:buClr>
                <a:srgbClr val="5B9BD5"/>
              </a:buClr>
              <a:buSzPts val="2400"/>
              <a:buFont typeface="Arial"/>
              <a:buChar char="•"/>
            </a:pPr>
            <a:r>
              <a:rPr lang="en-US" sz="2400"/>
              <a:t>It assigns a login name and password to the user</a:t>
            </a:r>
            <a:endParaRPr sz="2400"/>
          </a:p>
          <a:p>
            <a:pPr marL="0" lvl="0" indent="0" algn="l" rtl="0">
              <a:lnSpc>
                <a:spcPct val="90000"/>
              </a:lnSpc>
              <a:spcBef>
                <a:spcPts val="1000"/>
              </a:spcBef>
              <a:spcAft>
                <a:spcPts val="0"/>
              </a:spcAft>
              <a:buClr>
                <a:srgbClr val="5B9BD5"/>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107" name="Google Shape;107;p3"/>
          <p:cNvSpPr txBox="1"/>
          <p:nvPr/>
        </p:nvSpPr>
        <p:spPr>
          <a:xfrm>
            <a:off x="974953" y="3500647"/>
            <a:ext cx="6212840" cy="119888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 CREATE LOGIN &lt;login_name&gt; WITH PASSWORD = '&lt;password&gt;';</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 CREATE USER &lt;user_name&gt; FOR LOGIN &lt;login_name&gt;; </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108" name="Google Shape;108;p3"/>
          <p:cNvPicPr preferRelativeResize="0">
            <a:picLocks noGrp="1"/>
          </p:cNvPicPr>
          <p:nvPr>
            <p:ph type="body" idx="1"/>
          </p:nvPr>
        </p:nvPicPr>
        <p:blipFill rotWithShape="1">
          <a:blip r:embed="rId3">
            <a:alphaModFix/>
          </a:blip>
          <a:srcRect/>
          <a:stretch/>
        </p:blipFill>
        <p:spPr>
          <a:xfrm>
            <a:off x="9609455" y="6162675"/>
            <a:ext cx="1421130" cy="399415"/>
          </a:xfrm>
          <a:prstGeom prst="rect">
            <a:avLst/>
          </a:prstGeom>
          <a:noFill/>
          <a:ln>
            <a:noFill/>
          </a:ln>
        </p:spPr>
      </p:pic>
      <p:pic>
        <p:nvPicPr>
          <p:cNvPr id="109" name="Google Shape;109;p3" descr="5568706_5568706-removebg-preview"/>
          <p:cNvPicPr preferRelativeResize="0"/>
          <p:nvPr/>
        </p:nvPicPr>
        <p:blipFill rotWithShape="1">
          <a:blip r:embed="rId4">
            <a:alphaModFix/>
          </a:blip>
          <a:srcRect/>
          <a:stretch/>
        </p:blipFill>
        <p:spPr>
          <a:xfrm>
            <a:off x="7921973" y="1037470"/>
            <a:ext cx="3991262" cy="45378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xEl>
                                              <p:pRg st="0" end="0"/>
                                            </p:txEl>
                                          </p:spTgt>
                                        </p:tgtEl>
                                        <p:attrNameLst>
                                          <p:attrName>style.visibility</p:attrName>
                                        </p:attrNameLst>
                                      </p:cBhvr>
                                      <p:to>
                                        <p:strVal val="visible"/>
                                      </p:to>
                                    </p:set>
                                    <p:animEffect transition="in" filter="fade">
                                      <p:cBhvr>
                                        <p:cTn id="17" dur="500"/>
                                        <p:tgtEl>
                                          <p:spTgt spid="10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1" end="1"/>
                                            </p:txEl>
                                          </p:spTgt>
                                        </p:tgtEl>
                                        <p:attrNameLst>
                                          <p:attrName>style.visibility</p:attrName>
                                        </p:attrNameLst>
                                      </p:cBhvr>
                                      <p:to>
                                        <p:strVal val="visible"/>
                                      </p:to>
                                    </p:set>
                                    <p:animEffect transition="in" filter="fade">
                                      <p:cBhvr>
                                        <p:cTn id="22" dur="500"/>
                                        <p:tgtEl>
                                          <p:spTgt spid="10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xEl>
                                              <p:pRg st="2" end="2"/>
                                            </p:txEl>
                                          </p:spTgt>
                                        </p:tgtEl>
                                        <p:attrNameLst>
                                          <p:attrName>style.visibility</p:attrName>
                                        </p:attrNameLst>
                                      </p:cBhvr>
                                      <p:to>
                                        <p:strVal val="visible"/>
                                      </p:to>
                                    </p:set>
                                    <p:animEffect transition="in" filter="fade">
                                      <p:cBhvr>
                                        <p:cTn id="27" dur="500"/>
                                        <p:tgtEl>
                                          <p:spTgt spid="10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
                                            <p:txEl>
                                              <p:pRg st="3" end="3"/>
                                            </p:txEl>
                                          </p:spTgt>
                                        </p:tgtEl>
                                        <p:attrNameLst>
                                          <p:attrName>style.visibility</p:attrName>
                                        </p:attrNameLst>
                                      </p:cBhvr>
                                      <p:to>
                                        <p:strVal val="visible"/>
                                      </p:to>
                                    </p:set>
                                    <p:animEffect transition="in" filter="fade">
                                      <p:cBhvr>
                                        <p:cTn id="32" dur="500"/>
                                        <p:tgtEl>
                                          <p:spTgt spid="10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6">
                                            <p:txEl>
                                              <p:pRg st="4" end="4"/>
                                            </p:txEl>
                                          </p:spTgt>
                                        </p:tgtEl>
                                        <p:attrNameLst>
                                          <p:attrName>style.visibility</p:attrName>
                                        </p:attrNameLst>
                                      </p:cBhvr>
                                      <p:to>
                                        <p:strVal val="visible"/>
                                      </p:to>
                                    </p:set>
                                    <p:animEffect transition="in" filter="fade">
                                      <p:cBhvr>
                                        <p:cTn id="37" dur="500"/>
                                        <p:tgtEl>
                                          <p:spTgt spid="10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
                                            <p:txEl>
                                              <p:pRg st="5" end="5"/>
                                            </p:txEl>
                                          </p:spTgt>
                                        </p:tgtEl>
                                        <p:attrNameLst>
                                          <p:attrName>style.visibility</p:attrName>
                                        </p:attrNameLst>
                                      </p:cBhvr>
                                      <p:to>
                                        <p:strVal val="visible"/>
                                      </p:to>
                                    </p:set>
                                    <p:animEffect transition="in" filter="fade">
                                      <p:cBhvr>
                                        <p:cTn id="42" dur="500"/>
                                        <p:tgtEl>
                                          <p:spTgt spid="10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xEl>
                                              <p:pRg st="6" end="6"/>
                                            </p:txEl>
                                          </p:spTgt>
                                        </p:tgtEl>
                                        <p:attrNameLst>
                                          <p:attrName>style.visibility</p:attrName>
                                        </p:attrNameLst>
                                      </p:cBhvr>
                                      <p:to>
                                        <p:strVal val="visible"/>
                                      </p:to>
                                    </p:set>
                                    <p:animEffect transition="in" filter="fade">
                                      <p:cBhvr>
                                        <p:cTn id="47" dur="500"/>
                                        <p:tgtEl>
                                          <p:spTgt spid="10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body" idx="1"/>
          </p:nvPr>
        </p:nvSpPr>
        <p:spPr>
          <a:xfrm>
            <a:off x="807720" y="1126490"/>
            <a:ext cx="6986270" cy="2517140"/>
          </a:xfrm>
          <a:prstGeom prst="rect">
            <a:avLst/>
          </a:prstGeom>
          <a:noFill/>
          <a:ln>
            <a:noFill/>
          </a:ln>
        </p:spPr>
        <p:txBody>
          <a:bodyPr spcFirstLastPara="1" wrap="square" lIns="91425" tIns="45700" rIns="91425" bIns="45700" anchor="t" anchorCtr="0">
            <a:normAutofit fontScale="97500"/>
          </a:bodyPr>
          <a:lstStyle/>
          <a:p>
            <a:pPr marL="228600" lvl="0" indent="-228600" algn="l" rtl="0">
              <a:lnSpc>
                <a:spcPct val="90000"/>
              </a:lnSpc>
              <a:spcBef>
                <a:spcPts val="0"/>
              </a:spcBef>
              <a:spcAft>
                <a:spcPts val="0"/>
              </a:spcAft>
              <a:buClr>
                <a:srgbClr val="5B9BD5"/>
              </a:buClr>
              <a:buSzPct val="100000"/>
              <a:buFont typeface="Arial"/>
              <a:buChar char="•"/>
            </a:pPr>
            <a:r>
              <a:rPr lang="en-US" sz="2400"/>
              <a:t>Here's an example using a job portal scenario:</a:t>
            </a:r>
            <a:endParaRPr sz="2400"/>
          </a:p>
          <a:p>
            <a:pPr marL="228600" lvl="0" indent="-80010" algn="just" rtl="0">
              <a:lnSpc>
                <a:spcPct val="90000"/>
              </a:lnSpc>
              <a:spcBef>
                <a:spcPts val="1000"/>
              </a:spcBef>
              <a:spcAft>
                <a:spcPts val="0"/>
              </a:spcAft>
              <a:buClr>
                <a:schemeClr val="dk1"/>
              </a:buClr>
              <a:buSzPct val="100000"/>
              <a:buFont typeface="Arial"/>
              <a:buNone/>
            </a:pPr>
            <a:endParaRPr sz="2400"/>
          </a:p>
          <a:p>
            <a:pPr marL="228600" lvl="0" indent="-228600" algn="just" rtl="0">
              <a:lnSpc>
                <a:spcPct val="90000"/>
              </a:lnSpc>
              <a:spcBef>
                <a:spcPts val="1000"/>
              </a:spcBef>
              <a:spcAft>
                <a:spcPts val="0"/>
              </a:spcAft>
              <a:buClr>
                <a:schemeClr val="dk1"/>
              </a:buClr>
              <a:buSzPct val="100000"/>
              <a:buFont typeface="Arial"/>
              <a:buChar char="•"/>
            </a:pPr>
            <a:r>
              <a:rPr lang="en-US" sz="2400"/>
              <a:t>Let's say you want to create a user for a job portal named "JobPortalUser" with the login name "JobPortalLogin" and the password "Pass123".</a:t>
            </a:r>
            <a:endParaRPr sz="2400"/>
          </a:p>
        </p:txBody>
      </p:sp>
      <p:sp>
        <p:nvSpPr>
          <p:cNvPr id="115" name="Google Shape;115;p4"/>
          <p:cNvSpPr txBox="1"/>
          <p:nvPr/>
        </p:nvSpPr>
        <p:spPr>
          <a:xfrm>
            <a:off x="882015" y="3855085"/>
            <a:ext cx="6837045" cy="119888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 CREATE LOGIN JobPortalLogin WITH PASSWORD = 'Pass123';</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 CREATE USER JobPortalUser FOR LOGIN JobPortalLogin;</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116" name="Google Shape;116;p4" descr="virtual-job-fair-abstract-concept-illustration-virtual-recruitment-agency-online-hiring-event-digital-hr-job-proposal-vacancy-fair-website-build-professional-career_335657-3351-removebg-preview"/>
          <p:cNvPicPr preferRelativeResize="0"/>
          <p:nvPr/>
        </p:nvPicPr>
        <p:blipFill rotWithShape="1">
          <a:blip r:embed="rId3">
            <a:alphaModFix/>
          </a:blip>
          <a:srcRect/>
          <a:stretch/>
        </p:blipFill>
        <p:spPr>
          <a:xfrm>
            <a:off x="8063230" y="1126490"/>
            <a:ext cx="3761105" cy="4032250"/>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348058" y="619320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114">
                                            <p:txEl>
                                              <p:pRg st="0" end="0"/>
                                            </p:txEl>
                                          </p:spTgt>
                                        </p:tgtEl>
                                        <p:attrNameLst>
                                          <p:attrName>style.visibility</p:attrName>
                                        </p:attrNameLst>
                                      </p:cBhvr>
                                      <p:to>
                                        <p:strVal val="visible"/>
                                      </p:to>
                                    </p:set>
                                    <p:animEffect transition="in" filter="fade">
                                      <p:cBhvr>
                                        <p:cTn id="12" dur="500"/>
                                        <p:tgtEl>
                                          <p:spTgt spid="1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114">
                                            <p:txEl>
                                              <p:pRg st="1" end="1"/>
                                            </p:txEl>
                                          </p:spTgt>
                                        </p:tgtEl>
                                        <p:attrNameLst>
                                          <p:attrName>style.visibility</p:attrName>
                                        </p:attrNameLst>
                                      </p:cBhvr>
                                      <p:to>
                                        <p:strVal val="visible"/>
                                      </p:to>
                                    </p:set>
                                    <p:animEffect transition="in" filter="fade">
                                      <p:cBhvr>
                                        <p:cTn id="17" dur="500"/>
                                        <p:tgtEl>
                                          <p:spTgt spid="1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114">
                                            <p:txEl>
                                              <p:pRg st="2" end="2"/>
                                            </p:txEl>
                                          </p:spTgt>
                                        </p:tgtEl>
                                        <p:attrNameLst>
                                          <p:attrName>style.visibility</p:attrName>
                                        </p:attrNameLst>
                                      </p:cBhvr>
                                      <p:to>
                                        <p:strVal val="visible"/>
                                      </p:to>
                                    </p:set>
                                    <p:animEffect transition="in" filter="fade">
                                      <p:cBhvr>
                                        <p:cTn id="22" dur="500"/>
                                        <p:tgtEl>
                                          <p:spTgt spid="1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b="1">
                <a:solidFill>
                  <a:srgbClr val="2E75B5"/>
                </a:solidFill>
              </a:rPr>
              <a:t>DELETE USER </a:t>
            </a:r>
            <a:endParaRPr/>
          </a:p>
        </p:txBody>
      </p:sp>
      <p:sp>
        <p:nvSpPr>
          <p:cNvPr id="123" name="Google Shape;123;p5"/>
          <p:cNvSpPr txBox="1">
            <a:spLocks noGrp="1"/>
          </p:cNvSpPr>
          <p:nvPr>
            <p:ph type="body" idx="1"/>
          </p:nvPr>
        </p:nvSpPr>
        <p:spPr>
          <a:xfrm>
            <a:off x="838200" y="1825625"/>
            <a:ext cx="7738745" cy="364363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en-US" sz="2400"/>
              <a:t>This command is used to remove a user from the database.</a:t>
            </a:r>
            <a:endParaRPr sz="2400"/>
          </a:p>
          <a:p>
            <a:pPr marL="228600" lvl="0" indent="-228600" algn="just" rtl="0">
              <a:lnSpc>
                <a:spcPct val="90000"/>
              </a:lnSpc>
              <a:spcBef>
                <a:spcPts val="1000"/>
              </a:spcBef>
              <a:spcAft>
                <a:spcPts val="0"/>
              </a:spcAft>
              <a:buClr>
                <a:schemeClr val="dk1"/>
              </a:buClr>
              <a:buSzPts val="2400"/>
              <a:buChar char="•"/>
            </a:pPr>
            <a:r>
              <a:rPr lang="en-US" sz="2400"/>
              <a:t> It revokes all the user's permissions and deletes the associated login.</a:t>
            </a:r>
            <a:endParaRPr sz="2400"/>
          </a:p>
          <a:p>
            <a:pPr marL="0" lvl="0" indent="0" algn="l" rtl="0">
              <a:lnSpc>
                <a:spcPct val="90000"/>
              </a:lnSpc>
              <a:spcBef>
                <a:spcPts val="1000"/>
              </a:spcBef>
              <a:spcAft>
                <a:spcPts val="0"/>
              </a:spcAft>
              <a:buClr>
                <a:schemeClr val="dk1"/>
              </a:buClr>
              <a:buSzPts val="2400"/>
              <a:buFont typeface="Noto Sans Symbols"/>
              <a:buNone/>
            </a:pPr>
            <a:endParaRPr sz="2400"/>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124" name="Google Shape;124;p5"/>
          <p:cNvSpPr txBox="1"/>
          <p:nvPr/>
        </p:nvSpPr>
        <p:spPr>
          <a:xfrm>
            <a:off x="1034415" y="3991610"/>
            <a:ext cx="5308600" cy="64516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 USE [database_name];</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 DROP USER [username];</a:t>
            </a:r>
            <a:endParaRPr/>
          </a:p>
        </p:txBody>
      </p:sp>
      <p:pic>
        <p:nvPicPr>
          <p:cNvPr id="125" name="Google Shape;125;p5"/>
          <p:cNvPicPr preferRelativeResize="0">
            <a:picLocks noGrp="1"/>
          </p:cNvPicPr>
          <p:nvPr>
            <p:ph type="body" idx="1"/>
          </p:nvPr>
        </p:nvPicPr>
        <p:blipFill rotWithShape="1">
          <a:blip r:embed="rId3">
            <a:alphaModFix/>
          </a:blip>
          <a:srcRect/>
          <a:stretch/>
        </p:blipFill>
        <p:spPr>
          <a:xfrm>
            <a:off x="9669780" y="5981065"/>
            <a:ext cx="1421130" cy="399415"/>
          </a:xfrm>
          <a:prstGeom prst="rect">
            <a:avLst/>
          </a:prstGeom>
          <a:noFill/>
          <a:ln>
            <a:noFill/>
          </a:ln>
        </p:spPr>
      </p:pic>
      <p:pic>
        <p:nvPicPr>
          <p:cNvPr id="126" name="Google Shape;126;p5" descr="8673087_3949019-removebg-preview"/>
          <p:cNvPicPr preferRelativeResize="0"/>
          <p:nvPr/>
        </p:nvPicPr>
        <p:blipFill rotWithShape="1">
          <a:blip r:embed="rId4">
            <a:alphaModFix/>
          </a:blip>
          <a:srcRect/>
          <a:stretch/>
        </p:blipFill>
        <p:spPr>
          <a:xfrm>
            <a:off x="8245475" y="552450"/>
            <a:ext cx="3801745" cy="5219065"/>
          </a:xfrm>
          <a:prstGeom prst="rect">
            <a:avLst/>
          </a:prstGeom>
          <a:noFill/>
          <a:ln>
            <a:noFill/>
          </a:ln>
        </p:spPr>
      </p:pic>
      <p:pic>
        <p:nvPicPr>
          <p:cNvPr id="127" name="Google Shape;127;p5"/>
          <p:cNvPicPr preferRelativeResize="0"/>
          <p:nvPr/>
        </p:nvPicPr>
        <p:blipFill rotWithShape="1">
          <a:blip r:embed="rId3">
            <a:alphaModFix/>
          </a:blip>
          <a:srcRect/>
          <a:stretch/>
        </p:blipFill>
        <p:spPr>
          <a:xfrm>
            <a:off x="348058" y="619320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
                                            <p:txEl>
                                              <p:pRg st="0" end="0"/>
                                            </p:txEl>
                                          </p:spTgt>
                                        </p:tgtEl>
                                        <p:attrNameLst>
                                          <p:attrName>style.visibility</p:attrName>
                                        </p:attrNameLst>
                                      </p:cBhvr>
                                      <p:to>
                                        <p:strVal val="visible"/>
                                      </p:to>
                                    </p:set>
                                    <p:animEffect transition="in" filter="fade">
                                      <p:cBhvr>
                                        <p:cTn id="17" dur="500"/>
                                        <p:tgtEl>
                                          <p:spTgt spid="1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3">
                                            <p:txEl>
                                              <p:pRg st="1" end="1"/>
                                            </p:txEl>
                                          </p:spTgt>
                                        </p:tgtEl>
                                        <p:attrNameLst>
                                          <p:attrName>style.visibility</p:attrName>
                                        </p:attrNameLst>
                                      </p:cBhvr>
                                      <p:to>
                                        <p:strVal val="visible"/>
                                      </p:to>
                                    </p:set>
                                    <p:animEffect transition="in" filter="fade">
                                      <p:cBhvr>
                                        <p:cTn id="22" dur="500"/>
                                        <p:tgtEl>
                                          <p:spTgt spid="1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3">
                                            <p:txEl>
                                              <p:pRg st="2" end="2"/>
                                            </p:txEl>
                                          </p:spTgt>
                                        </p:tgtEl>
                                        <p:attrNameLst>
                                          <p:attrName>style.visibility</p:attrName>
                                        </p:attrNameLst>
                                      </p:cBhvr>
                                      <p:to>
                                        <p:strVal val="visible"/>
                                      </p:to>
                                    </p:set>
                                    <p:animEffect transition="in" filter="fade">
                                      <p:cBhvr>
                                        <p:cTn id="27" dur="500"/>
                                        <p:tgtEl>
                                          <p:spTgt spid="1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3">
                                            <p:txEl>
                                              <p:pRg st="3" end="3"/>
                                            </p:txEl>
                                          </p:spTgt>
                                        </p:tgtEl>
                                        <p:attrNameLst>
                                          <p:attrName>style.visibility</p:attrName>
                                        </p:attrNameLst>
                                      </p:cBhvr>
                                      <p:to>
                                        <p:strVal val="visible"/>
                                      </p:to>
                                    </p:set>
                                    <p:animEffect transition="in" filter="fade">
                                      <p:cBhvr>
                                        <p:cTn id="32" dur="500"/>
                                        <p:tgtEl>
                                          <p:spTgt spid="1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3">
                                            <p:txEl>
                                              <p:pRg st="4" end="4"/>
                                            </p:txEl>
                                          </p:spTgt>
                                        </p:tgtEl>
                                        <p:attrNameLst>
                                          <p:attrName>style.visibility</p:attrName>
                                        </p:attrNameLst>
                                      </p:cBhvr>
                                      <p:to>
                                        <p:strVal val="visible"/>
                                      </p:to>
                                    </p:set>
                                    <p:animEffect transition="in" filter="fade">
                                      <p:cBhvr>
                                        <p:cTn id="37" dur="500"/>
                                        <p:tgtEl>
                                          <p:spTgt spid="12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3">
                                            <p:txEl>
                                              <p:pRg st="5" end="5"/>
                                            </p:txEl>
                                          </p:spTgt>
                                        </p:tgtEl>
                                        <p:attrNameLst>
                                          <p:attrName>style.visibility</p:attrName>
                                        </p:attrNameLst>
                                      </p:cBhvr>
                                      <p:to>
                                        <p:strVal val="visible"/>
                                      </p:to>
                                    </p:set>
                                    <p:animEffect transition="in" filter="fade">
                                      <p:cBhvr>
                                        <p:cTn id="42" dur="500"/>
                                        <p:tgtEl>
                                          <p:spTgt spid="12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fade">
                                      <p:cBhvr>
                                        <p:cTn id="4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body" idx="1"/>
          </p:nvPr>
        </p:nvSpPr>
        <p:spPr>
          <a:xfrm>
            <a:off x="838200" y="709295"/>
            <a:ext cx="7286625" cy="2372995"/>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Font typeface="Arial"/>
              <a:buChar char="•"/>
            </a:pPr>
            <a:r>
              <a:rPr lang="en-US" sz="2400"/>
              <a:t>Here's an example using a job portal scenario:</a:t>
            </a:r>
            <a:endParaRPr/>
          </a:p>
          <a:p>
            <a:pPr marL="228600" lvl="0" indent="-87629" algn="just" rtl="0">
              <a:lnSpc>
                <a:spcPct val="90000"/>
              </a:lnSpc>
              <a:spcBef>
                <a:spcPts val="1000"/>
              </a:spcBef>
              <a:spcAft>
                <a:spcPts val="0"/>
              </a:spcAft>
              <a:buClr>
                <a:schemeClr val="dk1"/>
              </a:buClr>
              <a:buSzPct val="100000"/>
              <a:buFont typeface="Arial"/>
              <a:buNone/>
            </a:pPr>
            <a:endParaRPr sz="2400"/>
          </a:p>
          <a:p>
            <a:pPr marL="228600" lvl="0" indent="-228600" algn="just" rtl="0">
              <a:lnSpc>
                <a:spcPct val="90000"/>
              </a:lnSpc>
              <a:spcBef>
                <a:spcPts val="1000"/>
              </a:spcBef>
              <a:spcAft>
                <a:spcPts val="0"/>
              </a:spcAft>
              <a:buClr>
                <a:schemeClr val="dk1"/>
              </a:buClr>
              <a:buSzPct val="100000"/>
              <a:buFont typeface="Arial"/>
              <a:buChar char="•"/>
            </a:pPr>
            <a:r>
              <a:rPr lang="en-US" sz="2400"/>
              <a:t>Let's assume you have a job portal database named "JobPortalDB" and you want to delete a user named "JohnDoe" who is no longer an employee. </a:t>
            </a:r>
            <a:endParaRPr sz="2400"/>
          </a:p>
          <a:p>
            <a:pPr marL="228600" lvl="0" indent="-228600" algn="just" rtl="0">
              <a:lnSpc>
                <a:spcPct val="90000"/>
              </a:lnSpc>
              <a:spcBef>
                <a:spcPts val="1000"/>
              </a:spcBef>
              <a:spcAft>
                <a:spcPts val="0"/>
              </a:spcAft>
              <a:buClr>
                <a:schemeClr val="dk1"/>
              </a:buClr>
              <a:buSzPct val="100000"/>
              <a:buFont typeface="Arial"/>
              <a:buChar char="•"/>
            </a:pPr>
            <a:r>
              <a:rPr lang="en-US" sz="2400"/>
              <a:t>You can use the following T-SQL syntax to delete the user:</a:t>
            </a:r>
            <a:endParaRPr sz="2400"/>
          </a:p>
        </p:txBody>
      </p:sp>
      <p:sp>
        <p:nvSpPr>
          <p:cNvPr id="133" name="Google Shape;133;p6"/>
          <p:cNvSpPr txBox="1"/>
          <p:nvPr/>
        </p:nvSpPr>
        <p:spPr>
          <a:xfrm>
            <a:off x="1073785" y="3414395"/>
            <a:ext cx="6816090" cy="64516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USE JobPortalDB;</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DROP USER JohnDoe;</a:t>
            </a:r>
            <a:endParaRPr/>
          </a:p>
        </p:txBody>
      </p:sp>
      <p:pic>
        <p:nvPicPr>
          <p:cNvPr id="134" name="Google Shape;134;p6"/>
          <p:cNvPicPr preferRelativeResize="0">
            <a:picLocks noGrp="1"/>
          </p:cNvPicPr>
          <p:nvPr>
            <p:ph type="body" idx="1"/>
          </p:nvPr>
        </p:nvPicPr>
        <p:blipFill rotWithShape="1">
          <a:blip r:embed="rId3">
            <a:alphaModFix/>
          </a:blip>
          <a:srcRect/>
          <a:stretch/>
        </p:blipFill>
        <p:spPr>
          <a:xfrm>
            <a:off x="10167620" y="5905500"/>
            <a:ext cx="1421130" cy="399415"/>
          </a:xfrm>
          <a:prstGeom prst="rect">
            <a:avLst/>
          </a:prstGeom>
          <a:noFill/>
          <a:ln>
            <a:noFill/>
          </a:ln>
        </p:spPr>
      </p:pic>
      <p:pic>
        <p:nvPicPr>
          <p:cNvPr id="135" name="Google Shape;135;p6"/>
          <p:cNvPicPr preferRelativeResize="0"/>
          <p:nvPr/>
        </p:nvPicPr>
        <p:blipFill rotWithShape="1">
          <a:blip r:embed="rId3">
            <a:alphaModFix/>
          </a:blip>
          <a:srcRect/>
          <a:stretch/>
        </p:blipFill>
        <p:spPr>
          <a:xfrm>
            <a:off x="348058" y="6193209"/>
            <a:ext cx="1228725" cy="409575"/>
          </a:xfrm>
          <a:prstGeom prst="rect">
            <a:avLst/>
          </a:prstGeom>
          <a:noFill/>
          <a:ln>
            <a:noFill/>
          </a:ln>
        </p:spPr>
      </p:pic>
      <p:pic>
        <p:nvPicPr>
          <p:cNvPr id="136" name="Google Shape;136;p6" descr="virtual-job-fair-abstract-concept-illustration-virtual-recruitment-agency-online-hiring-event-digital-hr-job-proposal-vacancy-fair-website-build-professional-career_335657-3351-removebg-preview"/>
          <p:cNvPicPr preferRelativeResize="0"/>
          <p:nvPr/>
        </p:nvPicPr>
        <p:blipFill rotWithShape="1">
          <a:blip r:embed="rId4">
            <a:alphaModFix/>
          </a:blip>
          <a:srcRect/>
          <a:stretch/>
        </p:blipFill>
        <p:spPr>
          <a:xfrm>
            <a:off x="8124825" y="960755"/>
            <a:ext cx="3761105" cy="4032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xEl>
                                              <p:pRg st="0" end="0"/>
                                            </p:txEl>
                                          </p:spTgt>
                                        </p:tgtEl>
                                        <p:attrNameLst>
                                          <p:attrName>style.visibility</p:attrName>
                                        </p:attrNameLst>
                                      </p:cBhvr>
                                      <p:to>
                                        <p:strVal val="visible"/>
                                      </p:to>
                                    </p:set>
                                    <p:animEffect transition="in" filter="fade">
                                      <p:cBhvr>
                                        <p:cTn id="12" dur="500"/>
                                        <p:tgtEl>
                                          <p:spTgt spid="1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xEl>
                                              <p:pRg st="1" end="1"/>
                                            </p:txEl>
                                          </p:spTgt>
                                        </p:tgtEl>
                                        <p:attrNameLst>
                                          <p:attrName>style.visibility</p:attrName>
                                        </p:attrNameLst>
                                      </p:cBhvr>
                                      <p:to>
                                        <p:strVal val="visible"/>
                                      </p:to>
                                    </p:set>
                                    <p:animEffect transition="in" filter="fade">
                                      <p:cBhvr>
                                        <p:cTn id="17" dur="500"/>
                                        <p:tgtEl>
                                          <p:spTgt spid="13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xEl>
                                              <p:pRg st="2" end="2"/>
                                            </p:txEl>
                                          </p:spTgt>
                                        </p:tgtEl>
                                        <p:attrNameLst>
                                          <p:attrName>style.visibility</p:attrName>
                                        </p:attrNameLst>
                                      </p:cBhvr>
                                      <p:to>
                                        <p:strVal val="visible"/>
                                      </p:to>
                                    </p:set>
                                    <p:animEffect transition="in" filter="fade">
                                      <p:cBhvr>
                                        <p:cTn id="22" dur="500"/>
                                        <p:tgtEl>
                                          <p:spTgt spid="13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
                                            <p:txEl>
                                              <p:pRg st="3" end="3"/>
                                            </p:txEl>
                                          </p:spTgt>
                                        </p:tgtEl>
                                        <p:attrNameLst>
                                          <p:attrName>style.visibility</p:attrName>
                                        </p:attrNameLst>
                                      </p:cBhvr>
                                      <p:to>
                                        <p:strVal val="visible"/>
                                      </p:to>
                                    </p:set>
                                    <p:animEffect transition="in" filter="fade">
                                      <p:cBhvr>
                                        <p:cTn id="27" dur="500"/>
                                        <p:tgtEl>
                                          <p:spTgt spid="13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3"/>
                                        </p:tgtEl>
                                        <p:attrNameLst>
                                          <p:attrName>style.visibility</p:attrName>
                                        </p:attrNameLst>
                                      </p:cBhvr>
                                      <p:to>
                                        <p:strVal val="visible"/>
                                      </p:to>
                                    </p:set>
                                    <p:animEffect transition="in" filter="fade">
                                      <p:cBhvr>
                                        <p:cTn id="3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995680" y="36449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alibri"/>
              <a:buNone/>
            </a:pPr>
            <a:r>
              <a:rPr lang="en-US" b="1">
                <a:solidFill>
                  <a:schemeClr val="accent1"/>
                </a:solidFill>
              </a:rPr>
              <a:t>GRANT </a:t>
            </a:r>
            <a:endParaRPr/>
          </a:p>
        </p:txBody>
      </p:sp>
      <p:sp>
        <p:nvSpPr>
          <p:cNvPr id="142" name="Google Shape;142;p7"/>
          <p:cNvSpPr txBox="1">
            <a:spLocks noGrp="1"/>
          </p:cNvSpPr>
          <p:nvPr>
            <p:ph type="body" idx="1"/>
          </p:nvPr>
        </p:nvSpPr>
        <p:spPr>
          <a:xfrm>
            <a:off x="1086485" y="1690370"/>
            <a:ext cx="6141085" cy="228473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en-US" sz="2400"/>
              <a:t>The GRANT command is used to provide specific privileges or permissions to users or roles on database objects.</a:t>
            </a:r>
            <a:endParaRPr/>
          </a:p>
          <a:p>
            <a:pPr marL="228600" lvl="0" indent="-228600" algn="just" rtl="0">
              <a:lnSpc>
                <a:spcPct val="90000"/>
              </a:lnSpc>
              <a:spcBef>
                <a:spcPts val="1000"/>
              </a:spcBef>
              <a:spcAft>
                <a:spcPts val="0"/>
              </a:spcAft>
              <a:buClr>
                <a:schemeClr val="dk1"/>
              </a:buClr>
              <a:buSzPts val="2400"/>
              <a:buChar char="•"/>
            </a:pPr>
            <a:r>
              <a:rPr lang="en-US" sz="2400"/>
              <a:t> It allows granting SELECT, INSERT, UPDATE, DELETE, EXECUTE, and other permissions.</a:t>
            </a:r>
            <a:endParaRPr sz="2400"/>
          </a:p>
        </p:txBody>
      </p:sp>
      <p:sp>
        <p:nvSpPr>
          <p:cNvPr id="143" name="Google Shape;143;p7"/>
          <p:cNvSpPr txBox="1"/>
          <p:nvPr/>
        </p:nvSpPr>
        <p:spPr>
          <a:xfrm>
            <a:off x="1086485" y="4309110"/>
            <a:ext cx="6835775" cy="1476375"/>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USE [database_name];</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GRANT SELECT, INSERT, UPDATE, DELETE ON [table_name] TO [username];</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a:stretch/>
        </p:blipFill>
        <p:spPr>
          <a:xfrm>
            <a:off x="6096000" y="3429000"/>
            <a:ext cx="0" cy="0"/>
          </a:xfrm>
          <a:prstGeom prst="rect">
            <a:avLst/>
          </a:prstGeom>
          <a:noFill/>
          <a:ln>
            <a:noFill/>
          </a:ln>
        </p:spPr>
      </p:pic>
      <p:pic>
        <p:nvPicPr>
          <p:cNvPr id="145" name="Google Shape;145;p7"/>
          <p:cNvPicPr preferRelativeResize="0">
            <a:picLocks noGrp="1"/>
          </p:cNvPicPr>
          <p:nvPr>
            <p:ph type="body" idx="2"/>
          </p:nvPr>
        </p:nvPicPr>
        <p:blipFill rotWithShape="1">
          <a:blip r:embed="rId4">
            <a:alphaModFix/>
          </a:blip>
          <a:srcRect/>
          <a:stretch/>
        </p:blipFill>
        <p:spPr>
          <a:xfrm>
            <a:off x="7568565" y="829310"/>
            <a:ext cx="4623435" cy="4956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0" end="0"/>
                                            </p:txEl>
                                          </p:spTgt>
                                        </p:tgtEl>
                                        <p:attrNameLst>
                                          <p:attrName>style.visibility</p:attrName>
                                        </p:attrNameLst>
                                      </p:cBhvr>
                                      <p:to>
                                        <p:strVal val="visible"/>
                                      </p:to>
                                    </p:set>
                                    <p:animEffect transition="in" filter="fade">
                                      <p:cBhvr>
                                        <p:cTn id="17" dur="500"/>
                                        <p:tgtEl>
                                          <p:spTgt spid="1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1" end="1"/>
                                            </p:txEl>
                                          </p:spTgt>
                                        </p:tgtEl>
                                        <p:attrNameLst>
                                          <p:attrName>style.visibility</p:attrName>
                                        </p:attrNameLst>
                                      </p:cBhvr>
                                      <p:to>
                                        <p:strVal val="visible"/>
                                      </p:to>
                                    </p:set>
                                    <p:animEffect transition="in" filter="fade">
                                      <p:cBhvr>
                                        <p:cTn id="22" dur="500"/>
                                        <p:tgtEl>
                                          <p:spTgt spid="14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body" idx="1"/>
          </p:nvPr>
        </p:nvSpPr>
        <p:spPr>
          <a:xfrm>
            <a:off x="627380" y="664845"/>
            <a:ext cx="10515600" cy="552831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a:t>Grant SELECT permission on the "Jobs" table</a:t>
            </a:r>
            <a:endParaRPr/>
          </a:p>
          <a:p>
            <a:pPr marL="228600" lvl="0" indent="-7620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None/>
            </a:pPr>
            <a:endParaRPr sz="2400"/>
          </a:p>
          <a:p>
            <a:pPr marL="228600" lvl="0" indent="-228600" algn="l" rtl="0">
              <a:lnSpc>
                <a:spcPct val="90000"/>
              </a:lnSpc>
              <a:spcBef>
                <a:spcPts val="1000"/>
              </a:spcBef>
              <a:spcAft>
                <a:spcPts val="0"/>
              </a:spcAft>
              <a:buClr>
                <a:schemeClr val="dk1"/>
              </a:buClr>
              <a:buSzPts val="2400"/>
              <a:buChar char="•"/>
            </a:pPr>
            <a:r>
              <a:rPr lang="en-US" sz="2400"/>
              <a:t>Grant INSERT permission on the "Applications" table:</a:t>
            </a:r>
            <a:endParaRPr sz="2400"/>
          </a:p>
          <a:p>
            <a:pPr marL="228600" lvl="0" indent="-76200" algn="l" rtl="0">
              <a:lnSpc>
                <a:spcPct val="90000"/>
              </a:lnSpc>
              <a:spcBef>
                <a:spcPts val="1000"/>
              </a:spcBef>
              <a:spcAft>
                <a:spcPts val="0"/>
              </a:spcAft>
              <a:buClr>
                <a:schemeClr val="dk1"/>
              </a:buClr>
              <a:buSzPts val="2400"/>
              <a:buFont typeface="Arial"/>
              <a:buNone/>
            </a:pPr>
            <a:endParaRPr sz="2400"/>
          </a:p>
          <a:p>
            <a:pPr marL="228600" lvl="0" indent="-76200" algn="l" rtl="0">
              <a:lnSpc>
                <a:spcPct val="90000"/>
              </a:lnSpc>
              <a:spcBef>
                <a:spcPts val="1000"/>
              </a:spcBef>
              <a:spcAft>
                <a:spcPts val="0"/>
              </a:spcAft>
              <a:buClr>
                <a:schemeClr val="dk1"/>
              </a:buClr>
              <a:buSzPts val="2400"/>
              <a:buFont typeface="Arial"/>
              <a:buNone/>
            </a:pPr>
            <a:endParaRPr sz="2400"/>
          </a:p>
          <a:p>
            <a:pPr marL="228600" lvl="0" indent="-228600" algn="l" rtl="0">
              <a:lnSpc>
                <a:spcPct val="90000"/>
              </a:lnSpc>
              <a:spcBef>
                <a:spcPts val="1000"/>
              </a:spcBef>
              <a:spcAft>
                <a:spcPts val="0"/>
              </a:spcAft>
              <a:buClr>
                <a:schemeClr val="dk1"/>
              </a:buClr>
              <a:buSzPts val="2400"/>
              <a:buFont typeface="Arial"/>
              <a:buChar char="•"/>
            </a:pPr>
            <a:r>
              <a:rPr lang="en-US" sz="2400"/>
              <a:t>Grant EXECUTE permission on the "GetJobDetails" stored procedure</a:t>
            </a:r>
            <a:endParaRPr sz="2400"/>
          </a:p>
          <a:p>
            <a:pPr marL="228600" lvl="0" indent="-50800" algn="l" rtl="0">
              <a:lnSpc>
                <a:spcPct val="90000"/>
              </a:lnSpc>
              <a:spcBef>
                <a:spcPts val="1000"/>
              </a:spcBef>
              <a:spcAft>
                <a:spcPts val="0"/>
              </a:spcAft>
              <a:buClr>
                <a:schemeClr val="dk1"/>
              </a:buClr>
              <a:buSzPts val="2800"/>
              <a:buFont typeface="Arial"/>
              <a:buNone/>
            </a:pPr>
            <a:endParaRPr/>
          </a:p>
          <a:p>
            <a:pPr marL="228600" lvl="0" indent="-50800" algn="l" rtl="0">
              <a:lnSpc>
                <a:spcPct val="90000"/>
              </a:lnSpc>
              <a:spcBef>
                <a:spcPts val="1000"/>
              </a:spcBef>
              <a:spcAft>
                <a:spcPts val="0"/>
              </a:spcAft>
              <a:buClr>
                <a:schemeClr val="dk1"/>
              </a:buClr>
              <a:buSzPts val="2800"/>
              <a:buFont typeface="Arial"/>
              <a:buNone/>
            </a:pPr>
            <a:endParaRPr/>
          </a:p>
        </p:txBody>
      </p:sp>
      <p:sp>
        <p:nvSpPr>
          <p:cNvPr id="151" name="Google Shape;151;p8"/>
          <p:cNvSpPr txBox="1"/>
          <p:nvPr/>
        </p:nvSpPr>
        <p:spPr>
          <a:xfrm>
            <a:off x="965200" y="1468204"/>
            <a:ext cx="5742461" cy="369332"/>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GRANT SELECT ON [dbo].[Jobs] TO [JohnDoe];</a:t>
            </a:r>
            <a:endParaRPr/>
          </a:p>
        </p:txBody>
      </p:sp>
      <p:sp>
        <p:nvSpPr>
          <p:cNvPr id="152" name="Google Shape;152;p8"/>
          <p:cNvSpPr txBox="1"/>
          <p:nvPr/>
        </p:nvSpPr>
        <p:spPr>
          <a:xfrm>
            <a:off x="965200" y="2672715"/>
            <a:ext cx="5742461" cy="369332"/>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GRANT INSERT ON [dbo].[Applications] TO [JohnDoe];</a:t>
            </a:r>
            <a:endParaRPr/>
          </a:p>
        </p:txBody>
      </p:sp>
      <p:sp>
        <p:nvSpPr>
          <p:cNvPr id="153" name="Google Shape;153;p8"/>
          <p:cNvSpPr txBox="1"/>
          <p:nvPr/>
        </p:nvSpPr>
        <p:spPr>
          <a:xfrm>
            <a:off x="965200" y="4187190"/>
            <a:ext cx="5742461" cy="3683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GRANT EXECUTE ON [dbo].[GetJobDetails] TO [JohnDoe];</a:t>
            </a:r>
            <a:endParaRPr/>
          </a:p>
        </p:txBody>
      </p:sp>
      <p:pic>
        <p:nvPicPr>
          <p:cNvPr id="154" name="Google Shape;154;p8"/>
          <p:cNvPicPr preferRelativeResize="0"/>
          <p:nvPr/>
        </p:nvPicPr>
        <p:blipFill rotWithShape="1">
          <a:blip r:embed="rId3">
            <a:alphaModFix/>
          </a:blip>
          <a:srcRect/>
          <a:stretch/>
        </p:blipFill>
        <p:spPr>
          <a:xfrm>
            <a:off x="348058" y="6193209"/>
            <a:ext cx="1228725" cy="409575"/>
          </a:xfrm>
          <a:prstGeom prst="rect">
            <a:avLst/>
          </a:prstGeom>
          <a:noFill/>
          <a:ln>
            <a:noFill/>
          </a:ln>
        </p:spPr>
      </p:pic>
      <p:pic>
        <p:nvPicPr>
          <p:cNvPr id="155" name="Google Shape;155;p8"/>
          <p:cNvPicPr preferRelativeResize="0"/>
          <p:nvPr/>
        </p:nvPicPr>
        <p:blipFill rotWithShape="1">
          <a:blip r:embed="rId4">
            <a:alphaModFix/>
          </a:blip>
          <a:srcRect/>
          <a:stretch/>
        </p:blipFill>
        <p:spPr>
          <a:xfrm>
            <a:off x="7571118" y="380714"/>
            <a:ext cx="4367841" cy="56796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xEl>
                                              <p:pRg st="0" end="0"/>
                                            </p:txEl>
                                          </p:spTgt>
                                        </p:tgtEl>
                                        <p:attrNameLst>
                                          <p:attrName>style.visibility</p:attrName>
                                        </p:attrNameLst>
                                      </p:cBhvr>
                                      <p:to>
                                        <p:strVal val="visible"/>
                                      </p:to>
                                    </p:set>
                                    <p:animEffect transition="in" filter="fade">
                                      <p:cBhvr>
                                        <p:cTn id="12" dur="500"/>
                                        <p:tgtEl>
                                          <p:spTgt spid="15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xEl>
                                              <p:pRg st="1" end="1"/>
                                            </p:txEl>
                                          </p:spTgt>
                                        </p:tgtEl>
                                        <p:attrNameLst>
                                          <p:attrName>style.visibility</p:attrName>
                                        </p:attrNameLst>
                                      </p:cBhvr>
                                      <p:to>
                                        <p:strVal val="visible"/>
                                      </p:to>
                                    </p:set>
                                    <p:animEffect transition="in" filter="fade">
                                      <p:cBhvr>
                                        <p:cTn id="17" dur="500"/>
                                        <p:tgtEl>
                                          <p:spTgt spid="15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xEl>
                                              <p:pRg st="2" end="2"/>
                                            </p:txEl>
                                          </p:spTgt>
                                        </p:tgtEl>
                                        <p:attrNameLst>
                                          <p:attrName>style.visibility</p:attrName>
                                        </p:attrNameLst>
                                      </p:cBhvr>
                                      <p:to>
                                        <p:strVal val="visible"/>
                                      </p:to>
                                    </p:set>
                                    <p:animEffect transition="in" filter="fade">
                                      <p:cBhvr>
                                        <p:cTn id="22" dur="500"/>
                                        <p:tgtEl>
                                          <p:spTgt spid="15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
                                            <p:txEl>
                                              <p:pRg st="3" end="3"/>
                                            </p:txEl>
                                          </p:spTgt>
                                        </p:tgtEl>
                                        <p:attrNameLst>
                                          <p:attrName>style.visibility</p:attrName>
                                        </p:attrNameLst>
                                      </p:cBhvr>
                                      <p:to>
                                        <p:strVal val="visible"/>
                                      </p:to>
                                    </p:set>
                                    <p:animEffect transition="in" filter="fade">
                                      <p:cBhvr>
                                        <p:cTn id="27" dur="500"/>
                                        <p:tgtEl>
                                          <p:spTgt spid="15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
                                            <p:txEl>
                                              <p:pRg st="4" end="4"/>
                                            </p:txEl>
                                          </p:spTgt>
                                        </p:tgtEl>
                                        <p:attrNameLst>
                                          <p:attrName>style.visibility</p:attrName>
                                        </p:attrNameLst>
                                      </p:cBhvr>
                                      <p:to>
                                        <p:strVal val="visible"/>
                                      </p:to>
                                    </p:set>
                                    <p:animEffect transition="in" filter="fade">
                                      <p:cBhvr>
                                        <p:cTn id="32" dur="500"/>
                                        <p:tgtEl>
                                          <p:spTgt spid="15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0">
                                            <p:txEl>
                                              <p:pRg st="5" end="5"/>
                                            </p:txEl>
                                          </p:spTgt>
                                        </p:tgtEl>
                                        <p:attrNameLst>
                                          <p:attrName>style.visibility</p:attrName>
                                        </p:attrNameLst>
                                      </p:cBhvr>
                                      <p:to>
                                        <p:strVal val="visible"/>
                                      </p:to>
                                    </p:set>
                                    <p:animEffect transition="in" filter="fade">
                                      <p:cBhvr>
                                        <p:cTn id="37" dur="500"/>
                                        <p:tgtEl>
                                          <p:spTgt spid="15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0">
                                            <p:txEl>
                                              <p:pRg st="6" end="6"/>
                                            </p:txEl>
                                          </p:spTgt>
                                        </p:tgtEl>
                                        <p:attrNameLst>
                                          <p:attrName>style.visibility</p:attrName>
                                        </p:attrNameLst>
                                      </p:cBhvr>
                                      <p:to>
                                        <p:strVal val="visible"/>
                                      </p:to>
                                    </p:set>
                                    <p:animEffect transition="in" filter="fade">
                                      <p:cBhvr>
                                        <p:cTn id="42" dur="500"/>
                                        <p:tgtEl>
                                          <p:spTgt spid="15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0">
                                            <p:txEl>
                                              <p:pRg st="7" end="7"/>
                                            </p:txEl>
                                          </p:spTgt>
                                        </p:tgtEl>
                                        <p:attrNameLst>
                                          <p:attrName>style.visibility</p:attrName>
                                        </p:attrNameLst>
                                      </p:cBhvr>
                                      <p:to>
                                        <p:strVal val="visible"/>
                                      </p:to>
                                    </p:set>
                                    <p:animEffect transition="in" filter="fade">
                                      <p:cBhvr>
                                        <p:cTn id="47" dur="500"/>
                                        <p:tgtEl>
                                          <p:spTgt spid="15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0">
                                            <p:txEl>
                                              <p:pRg st="8" end="8"/>
                                            </p:txEl>
                                          </p:spTgt>
                                        </p:tgtEl>
                                        <p:attrNameLst>
                                          <p:attrName>style.visibility</p:attrName>
                                        </p:attrNameLst>
                                      </p:cBhvr>
                                      <p:to>
                                        <p:strVal val="visible"/>
                                      </p:to>
                                    </p:set>
                                    <p:animEffect transition="in" filter="fade">
                                      <p:cBhvr>
                                        <p:cTn id="52" dur="500"/>
                                        <p:tgtEl>
                                          <p:spTgt spid="150">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500"/>
                                        <p:tgtEl>
                                          <p:spTgt spid="1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fade">
                                      <p:cBhvr>
                                        <p:cTn id="6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2"/>
          <p:cNvPicPr preferRelativeResize="0"/>
          <p:nvPr/>
        </p:nvPicPr>
        <p:blipFill rotWithShape="1">
          <a:blip r:embed="rId3">
            <a:alphaModFix/>
          </a:blip>
          <a:srcRect/>
          <a:stretch/>
        </p:blipFill>
        <p:spPr>
          <a:xfrm>
            <a:off x="10270877" y="5519471"/>
            <a:ext cx="1560611" cy="1170978"/>
          </a:xfrm>
          <a:prstGeom prst="rect">
            <a:avLst/>
          </a:prstGeom>
          <a:noFill/>
          <a:ln>
            <a:noFill/>
          </a:ln>
        </p:spPr>
      </p:pic>
      <p:sp>
        <p:nvSpPr>
          <p:cNvPr id="43" name="Google Shape;43;p2"/>
          <p:cNvSpPr/>
          <p:nvPr/>
        </p:nvSpPr>
        <p:spPr>
          <a:xfrm>
            <a:off x="5284735" y="1606162"/>
            <a:ext cx="1678705" cy="4839109"/>
          </a:xfrm>
          <a:prstGeom prst="roundRect">
            <a:avLst>
              <a:gd name="adj" fmla="val 50000"/>
            </a:avLst>
          </a:prstGeom>
          <a:solidFill>
            <a:schemeClr val="accent6">
              <a:alpha val="14901"/>
            </a:schemeClr>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sp>
        <p:nvSpPr>
          <p:cNvPr id="44" name="Google Shape;44;p2"/>
          <p:cNvSpPr txBox="1"/>
          <p:nvPr/>
        </p:nvSpPr>
        <p:spPr>
          <a:xfrm>
            <a:off x="754380" y="189930"/>
            <a:ext cx="10668000" cy="767882"/>
          </a:xfrm>
          <a:prstGeom prst="rect">
            <a:avLst/>
          </a:prstGeom>
          <a:noFill/>
          <a:ln>
            <a:noFill/>
          </a:ln>
        </p:spPr>
        <p:txBody>
          <a:bodyPr spcFirstLastPara="1" wrap="square" lIns="45713" tIns="22850" rIns="45713" bIns="22850" anchor="b" anchorCtr="0">
            <a:spAutoFit/>
          </a:bodyPr>
          <a:lstStyle/>
          <a:p>
            <a:pPr algn="ctr">
              <a:lnSpc>
                <a:spcPct val="134285"/>
              </a:lnSpc>
            </a:pPr>
            <a:r>
              <a:rPr lang="en-US" sz="3500" b="1">
                <a:solidFill>
                  <a:srgbClr val="41A88C"/>
                </a:solidFill>
                <a:latin typeface="Century Schoolbook"/>
                <a:ea typeface="Century Schoolbook"/>
                <a:cs typeface="Century Schoolbook"/>
                <a:sym typeface="Century Schoolbook"/>
              </a:rPr>
              <a:t>What is </a:t>
            </a:r>
            <a:r>
              <a:rPr lang="en-US" sz="3500" b="1">
                <a:solidFill>
                  <a:srgbClr val="277BA1"/>
                </a:solidFill>
                <a:latin typeface="Century Schoolbook"/>
                <a:ea typeface="Century Schoolbook"/>
                <a:cs typeface="Century Schoolbook"/>
                <a:sym typeface="Century Schoolbook"/>
              </a:rPr>
              <a:t>Database?</a:t>
            </a:r>
            <a:endParaRPr sz="3500" b="1">
              <a:solidFill>
                <a:srgbClr val="277BA1"/>
              </a:solidFill>
              <a:latin typeface="Century Schoolbook"/>
              <a:ea typeface="Century Schoolbook"/>
              <a:cs typeface="Century Schoolbook"/>
              <a:sym typeface="Century Schoolbook"/>
            </a:endParaRPr>
          </a:p>
        </p:txBody>
      </p:sp>
      <p:sp>
        <p:nvSpPr>
          <p:cNvPr id="45" name="Google Shape;45;p2"/>
          <p:cNvSpPr txBox="1"/>
          <p:nvPr/>
        </p:nvSpPr>
        <p:spPr>
          <a:xfrm>
            <a:off x="7377150" y="2154921"/>
            <a:ext cx="3558835" cy="415478"/>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Usually controlled by a database management system (DBMS).</a:t>
            </a:r>
            <a:endParaRPr sz="1200">
              <a:solidFill>
                <a:schemeClr val="dk1"/>
              </a:solidFill>
              <a:latin typeface="Montserrat"/>
              <a:ea typeface="Montserrat"/>
              <a:cs typeface="Montserrat"/>
              <a:sym typeface="Montserrat"/>
            </a:endParaRPr>
          </a:p>
        </p:txBody>
      </p:sp>
      <p:sp>
        <p:nvSpPr>
          <p:cNvPr id="46" name="Google Shape;46;p2"/>
          <p:cNvSpPr txBox="1"/>
          <p:nvPr/>
        </p:nvSpPr>
        <p:spPr>
          <a:xfrm>
            <a:off x="7377149" y="3270526"/>
            <a:ext cx="3558835" cy="230812"/>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Data + DBMS = A database system.</a:t>
            </a:r>
            <a:endParaRPr sz="1200">
              <a:solidFill>
                <a:schemeClr val="dk1"/>
              </a:solidFill>
              <a:latin typeface="Montserrat"/>
              <a:ea typeface="Montserrat"/>
              <a:cs typeface="Montserrat"/>
              <a:sym typeface="Montserrat"/>
            </a:endParaRPr>
          </a:p>
        </p:txBody>
      </p:sp>
      <p:sp>
        <p:nvSpPr>
          <p:cNvPr id="47" name="Google Shape;47;p2"/>
          <p:cNvSpPr txBox="1"/>
          <p:nvPr/>
        </p:nvSpPr>
        <p:spPr>
          <a:xfrm>
            <a:off x="7381299" y="5319591"/>
            <a:ext cx="3558835" cy="415478"/>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Can operate a large amount of information by storing, retrieving, and managing data.</a:t>
            </a:r>
            <a:endParaRPr sz="1200">
              <a:solidFill>
                <a:schemeClr val="dk1"/>
              </a:solidFill>
              <a:latin typeface="Montserrat"/>
              <a:ea typeface="Montserrat"/>
              <a:cs typeface="Montserrat"/>
              <a:sym typeface="Montserrat"/>
            </a:endParaRPr>
          </a:p>
        </p:txBody>
      </p:sp>
      <p:sp>
        <p:nvSpPr>
          <p:cNvPr id="48" name="Google Shape;48;p2"/>
          <p:cNvSpPr txBox="1"/>
          <p:nvPr/>
        </p:nvSpPr>
        <p:spPr>
          <a:xfrm>
            <a:off x="858566" y="3286872"/>
            <a:ext cx="3091243" cy="292368"/>
          </a:xfrm>
          <a:prstGeom prst="rect">
            <a:avLst/>
          </a:prstGeom>
          <a:noFill/>
          <a:ln>
            <a:noFill/>
          </a:ln>
        </p:spPr>
        <p:txBody>
          <a:bodyPr spcFirstLastPara="1" wrap="square" lIns="45713" tIns="22850" rIns="45713" bIns="22850" anchor="b" anchorCtr="0">
            <a:spAutoFit/>
          </a:bodyPr>
          <a:lstStyle/>
          <a:p>
            <a:r>
              <a:rPr lang="en-US" sz="1600" b="1">
                <a:solidFill>
                  <a:schemeClr val="dk2"/>
                </a:solidFill>
                <a:latin typeface="Montserrat"/>
                <a:ea typeface="Montserrat"/>
                <a:cs typeface="Montserrat"/>
                <a:sym typeface="Montserrat"/>
              </a:rPr>
              <a:t>What is Database?</a:t>
            </a:r>
            <a:endParaRPr sz="1600" b="1">
              <a:solidFill>
                <a:schemeClr val="dk2"/>
              </a:solidFill>
              <a:latin typeface="Montserrat"/>
              <a:ea typeface="Montserrat"/>
              <a:cs typeface="Montserrat"/>
              <a:sym typeface="Montserrat"/>
            </a:endParaRPr>
          </a:p>
        </p:txBody>
      </p:sp>
      <p:sp>
        <p:nvSpPr>
          <p:cNvPr id="49" name="Google Shape;49;p2"/>
          <p:cNvSpPr txBox="1"/>
          <p:nvPr/>
        </p:nvSpPr>
        <p:spPr>
          <a:xfrm>
            <a:off x="862612" y="3624687"/>
            <a:ext cx="3091244" cy="877143"/>
          </a:xfrm>
          <a:prstGeom prst="rect">
            <a:avLst/>
          </a:prstGeom>
          <a:noFill/>
          <a:ln>
            <a:noFill/>
          </a:ln>
        </p:spPr>
        <p:txBody>
          <a:bodyPr spcFirstLastPara="1" wrap="square" lIns="45713" tIns="22850" rIns="45713" bIns="22850" anchor="t" anchorCtr="0">
            <a:spAutoFit/>
          </a:bodyPr>
          <a:lstStyle/>
          <a:p>
            <a:pPr>
              <a:lnSpc>
                <a:spcPct val="150000"/>
              </a:lnSpc>
            </a:pPr>
            <a:r>
              <a:rPr lang="en-US" sz="1200">
                <a:solidFill>
                  <a:schemeClr val="dk1"/>
                </a:solidFill>
                <a:latin typeface="Montserrat"/>
                <a:ea typeface="Montserrat"/>
                <a:cs typeface="Montserrat"/>
                <a:sym typeface="Montserrat"/>
              </a:rPr>
              <a:t>An organized collection of structured information, or data stored in a computer system</a:t>
            </a:r>
            <a:r>
              <a:rPr lang="en-US" sz="1200">
                <a:solidFill>
                  <a:schemeClr val="dk1"/>
                </a:solidFill>
                <a:latin typeface="Times New Roman"/>
                <a:ea typeface="Times New Roman"/>
                <a:cs typeface="Times New Roman"/>
                <a:sym typeface="Times New Roman"/>
              </a:rPr>
              <a:t>.</a:t>
            </a:r>
            <a:endParaRPr sz="1200">
              <a:solidFill>
                <a:schemeClr val="dk1"/>
              </a:solidFill>
              <a:latin typeface="Montserrat"/>
              <a:ea typeface="Montserrat"/>
              <a:cs typeface="Montserrat"/>
              <a:sym typeface="Montserrat"/>
            </a:endParaRPr>
          </a:p>
        </p:txBody>
      </p:sp>
      <p:sp>
        <p:nvSpPr>
          <p:cNvPr id="50" name="Google Shape;50;p2"/>
          <p:cNvSpPr txBox="1"/>
          <p:nvPr/>
        </p:nvSpPr>
        <p:spPr>
          <a:xfrm>
            <a:off x="7381299" y="4319523"/>
            <a:ext cx="3558835" cy="415478"/>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Can organize data into structures such as tables or collections.</a:t>
            </a:r>
            <a:endParaRPr sz="1200">
              <a:solidFill>
                <a:schemeClr val="dk1"/>
              </a:solidFill>
              <a:latin typeface="Montserrat"/>
              <a:ea typeface="Montserrat"/>
              <a:cs typeface="Montserrat"/>
              <a:sym typeface="Montserrat"/>
            </a:endParaRPr>
          </a:p>
        </p:txBody>
      </p:sp>
      <p:cxnSp>
        <p:nvCxnSpPr>
          <p:cNvPr id="51" name="Google Shape;51;p2"/>
          <p:cNvCxnSpPr/>
          <p:nvPr/>
        </p:nvCxnSpPr>
        <p:spPr>
          <a:xfrm>
            <a:off x="6593337" y="3412433"/>
            <a:ext cx="787962" cy="0"/>
          </a:xfrm>
          <a:prstGeom prst="straightConnector1">
            <a:avLst/>
          </a:prstGeom>
          <a:noFill/>
          <a:ln w="38100" cap="flat" cmpd="sng">
            <a:solidFill>
              <a:schemeClr val="accent6"/>
            </a:solidFill>
            <a:prstDash val="solid"/>
            <a:round/>
            <a:headEnd type="none" w="sm" len="sm"/>
            <a:tailEnd type="none" w="sm" len="sm"/>
          </a:ln>
        </p:spPr>
      </p:cxnSp>
      <p:cxnSp>
        <p:nvCxnSpPr>
          <p:cNvPr id="52" name="Google Shape;52;p2"/>
          <p:cNvCxnSpPr/>
          <p:nvPr/>
        </p:nvCxnSpPr>
        <p:spPr>
          <a:xfrm>
            <a:off x="6580147" y="4552191"/>
            <a:ext cx="787962" cy="0"/>
          </a:xfrm>
          <a:prstGeom prst="straightConnector1">
            <a:avLst/>
          </a:prstGeom>
          <a:noFill/>
          <a:ln w="38100" cap="flat" cmpd="sng">
            <a:solidFill>
              <a:schemeClr val="accent6"/>
            </a:solidFill>
            <a:prstDash val="solid"/>
            <a:round/>
            <a:headEnd type="none" w="sm" len="sm"/>
            <a:tailEnd type="none" w="sm" len="sm"/>
          </a:ln>
        </p:spPr>
      </p:cxnSp>
      <p:cxnSp>
        <p:nvCxnSpPr>
          <p:cNvPr id="53" name="Google Shape;53;p2"/>
          <p:cNvCxnSpPr/>
          <p:nvPr/>
        </p:nvCxnSpPr>
        <p:spPr>
          <a:xfrm>
            <a:off x="6565868" y="2331883"/>
            <a:ext cx="787962" cy="0"/>
          </a:xfrm>
          <a:prstGeom prst="straightConnector1">
            <a:avLst/>
          </a:prstGeom>
          <a:noFill/>
          <a:ln w="38100" cap="flat" cmpd="sng">
            <a:solidFill>
              <a:schemeClr val="accent6"/>
            </a:solidFill>
            <a:prstDash val="solid"/>
            <a:round/>
            <a:headEnd type="none" w="sm" len="sm"/>
            <a:tailEnd type="none" w="sm" len="sm"/>
          </a:ln>
        </p:spPr>
      </p:cxnSp>
      <p:cxnSp>
        <p:nvCxnSpPr>
          <p:cNvPr id="54" name="Google Shape;54;p2"/>
          <p:cNvCxnSpPr/>
          <p:nvPr/>
        </p:nvCxnSpPr>
        <p:spPr>
          <a:xfrm>
            <a:off x="6593337" y="5586152"/>
            <a:ext cx="787962" cy="0"/>
          </a:xfrm>
          <a:prstGeom prst="straightConnector1">
            <a:avLst/>
          </a:prstGeom>
          <a:noFill/>
          <a:ln w="38100" cap="flat" cmpd="sng">
            <a:solidFill>
              <a:schemeClr val="accent6"/>
            </a:solidFill>
            <a:prstDash val="solid"/>
            <a:round/>
            <a:headEnd type="none" w="sm" len="sm"/>
            <a:tailEnd type="none" w="sm" len="sm"/>
          </a:ln>
        </p:spPr>
      </p:cxnSp>
      <p:grpSp>
        <p:nvGrpSpPr>
          <p:cNvPr id="55" name="Google Shape;55;p2"/>
          <p:cNvGrpSpPr/>
          <p:nvPr/>
        </p:nvGrpSpPr>
        <p:grpSpPr>
          <a:xfrm>
            <a:off x="5648703" y="5104334"/>
            <a:ext cx="914400" cy="914400"/>
            <a:chOff x="11259185" y="10324947"/>
            <a:chExt cx="1828800" cy="1828800"/>
          </a:xfrm>
        </p:grpSpPr>
        <p:sp>
          <p:nvSpPr>
            <p:cNvPr id="56" name="Google Shape;56;p2"/>
            <p:cNvSpPr/>
            <p:nvPr/>
          </p:nvSpPr>
          <p:spPr>
            <a:xfrm>
              <a:off x="11259185" y="10324947"/>
              <a:ext cx="1828800" cy="1828800"/>
            </a:xfrm>
            <a:custGeom>
              <a:avLst/>
              <a:gdLst/>
              <a:ahLst/>
              <a:cxnLst/>
              <a:rect l="l" t="t" r="r" b="b"/>
              <a:pathLst>
                <a:path w="1910" h="1912" extrusionOk="0">
                  <a:moveTo>
                    <a:pt x="1910" y="956"/>
                  </a:moveTo>
                  <a:cubicBezTo>
                    <a:pt x="1910" y="1484"/>
                    <a:pt x="1483" y="1912"/>
                    <a:pt x="955" y="1912"/>
                  </a:cubicBezTo>
                  <a:cubicBezTo>
                    <a:pt x="427" y="1912"/>
                    <a:pt x="0" y="1484"/>
                    <a:pt x="0" y="956"/>
                  </a:cubicBezTo>
                  <a:cubicBezTo>
                    <a:pt x="0" y="429"/>
                    <a:pt x="427" y="0"/>
                    <a:pt x="955" y="0"/>
                  </a:cubicBezTo>
                  <a:cubicBezTo>
                    <a:pt x="1483" y="0"/>
                    <a:pt x="1910" y="429"/>
                    <a:pt x="1910" y="956"/>
                  </a:cubicBezTo>
                  <a:close/>
                </a:path>
              </a:pathLst>
            </a:custGeom>
            <a:solidFill>
              <a:srgbClr val="5DB59D"/>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57" name="Google Shape;57;p2"/>
            <p:cNvPicPr preferRelativeResize="0"/>
            <p:nvPr/>
          </p:nvPicPr>
          <p:blipFill rotWithShape="1">
            <a:blip r:embed="rId4">
              <a:alphaModFix/>
            </a:blip>
            <a:srcRect/>
            <a:stretch/>
          </p:blipFill>
          <p:spPr>
            <a:xfrm>
              <a:off x="11599817" y="10642723"/>
              <a:ext cx="1103508" cy="1196788"/>
            </a:xfrm>
            <a:prstGeom prst="rect">
              <a:avLst/>
            </a:prstGeom>
            <a:noFill/>
            <a:ln>
              <a:noFill/>
            </a:ln>
          </p:spPr>
        </p:pic>
      </p:grpSp>
      <p:grpSp>
        <p:nvGrpSpPr>
          <p:cNvPr id="58" name="Google Shape;58;p2"/>
          <p:cNvGrpSpPr/>
          <p:nvPr/>
        </p:nvGrpSpPr>
        <p:grpSpPr>
          <a:xfrm>
            <a:off x="5637696" y="2895620"/>
            <a:ext cx="914400" cy="914400"/>
            <a:chOff x="11200843" y="5951700"/>
            <a:chExt cx="1828800" cy="1828800"/>
          </a:xfrm>
        </p:grpSpPr>
        <p:sp>
          <p:nvSpPr>
            <p:cNvPr id="59" name="Google Shape;59;p2"/>
            <p:cNvSpPr/>
            <p:nvPr/>
          </p:nvSpPr>
          <p:spPr>
            <a:xfrm>
              <a:off x="11200843" y="5951700"/>
              <a:ext cx="1828800" cy="1828800"/>
            </a:xfrm>
            <a:custGeom>
              <a:avLst/>
              <a:gdLst/>
              <a:ahLst/>
              <a:cxnLst/>
              <a:rect l="l" t="t" r="r" b="b"/>
              <a:pathLst>
                <a:path w="1910" h="1912" extrusionOk="0">
                  <a:moveTo>
                    <a:pt x="1910" y="956"/>
                  </a:moveTo>
                  <a:cubicBezTo>
                    <a:pt x="1910" y="1483"/>
                    <a:pt x="1483" y="1912"/>
                    <a:pt x="955" y="1912"/>
                  </a:cubicBezTo>
                  <a:cubicBezTo>
                    <a:pt x="427" y="1912"/>
                    <a:pt x="0" y="1483"/>
                    <a:pt x="0" y="956"/>
                  </a:cubicBezTo>
                  <a:cubicBezTo>
                    <a:pt x="0" y="429"/>
                    <a:pt x="427" y="0"/>
                    <a:pt x="955" y="0"/>
                  </a:cubicBezTo>
                  <a:cubicBezTo>
                    <a:pt x="1483" y="0"/>
                    <a:pt x="1910" y="429"/>
                    <a:pt x="1910" y="956"/>
                  </a:cubicBezTo>
                  <a:close/>
                </a:path>
              </a:pathLst>
            </a:custGeom>
            <a:solidFill>
              <a:schemeClr val="accent2"/>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60" name="Google Shape;60;p2"/>
            <p:cNvPicPr preferRelativeResize="0"/>
            <p:nvPr/>
          </p:nvPicPr>
          <p:blipFill rotWithShape="1">
            <a:blip r:embed="rId5">
              <a:alphaModFix/>
            </a:blip>
            <a:srcRect/>
            <a:stretch/>
          </p:blipFill>
          <p:spPr>
            <a:xfrm>
              <a:off x="11534230" y="6285078"/>
              <a:ext cx="1162026" cy="1162026"/>
            </a:xfrm>
            <a:prstGeom prst="rect">
              <a:avLst/>
            </a:prstGeom>
            <a:noFill/>
            <a:ln>
              <a:noFill/>
            </a:ln>
          </p:spPr>
        </p:pic>
      </p:grpSp>
      <p:grpSp>
        <p:nvGrpSpPr>
          <p:cNvPr id="61" name="Google Shape;61;p2"/>
          <p:cNvGrpSpPr/>
          <p:nvPr/>
        </p:nvGrpSpPr>
        <p:grpSpPr>
          <a:xfrm>
            <a:off x="5620173" y="3998784"/>
            <a:ext cx="914400" cy="914400"/>
            <a:chOff x="11259185" y="8099612"/>
            <a:chExt cx="1828800" cy="1828800"/>
          </a:xfrm>
        </p:grpSpPr>
        <p:sp>
          <p:nvSpPr>
            <p:cNvPr id="62" name="Google Shape;62;p2"/>
            <p:cNvSpPr/>
            <p:nvPr/>
          </p:nvSpPr>
          <p:spPr>
            <a:xfrm>
              <a:off x="11259185" y="8099612"/>
              <a:ext cx="1828800" cy="1828800"/>
            </a:xfrm>
            <a:custGeom>
              <a:avLst/>
              <a:gdLst/>
              <a:ahLst/>
              <a:cxnLst/>
              <a:rect l="l" t="t" r="r" b="b"/>
              <a:pathLst>
                <a:path w="1910" h="1911" extrusionOk="0">
                  <a:moveTo>
                    <a:pt x="1910" y="955"/>
                  </a:moveTo>
                  <a:cubicBezTo>
                    <a:pt x="1910" y="1483"/>
                    <a:pt x="1483" y="1911"/>
                    <a:pt x="955" y="1911"/>
                  </a:cubicBezTo>
                  <a:cubicBezTo>
                    <a:pt x="427" y="1911"/>
                    <a:pt x="0" y="1483"/>
                    <a:pt x="0" y="955"/>
                  </a:cubicBezTo>
                  <a:cubicBezTo>
                    <a:pt x="0" y="428"/>
                    <a:pt x="427" y="0"/>
                    <a:pt x="955" y="0"/>
                  </a:cubicBezTo>
                  <a:cubicBezTo>
                    <a:pt x="1483" y="0"/>
                    <a:pt x="1910" y="428"/>
                    <a:pt x="1910" y="955"/>
                  </a:cubicBezTo>
                  <a:close/>
                </a:path>
              </a:pathLst>
            </a:custGeom>
            <a:solidFill>
              <a:srgbClr val="8FBE6D"/>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63" name="Google Shape;63;p2"/>
            <p:cNvPicPr preferRelativeResize="0"/>
            <p:nvPr/>
          </p:nvPicPr>
          <p:blipFill rotWithShape="1">
            <a:blip r:embed="rId6">
              <a:alphaModFix/>
            </a:blip>
            <a:srcRect/>
            <a:stretch/>
          </p:blipFill>
          <p:spPr>
            <a:xfrm>
              <a:off x="11599817" y="8500219"/>
              <a:ext cx="1103508" cy="1150149"/>
            </a:xfrm>
            <a:prstGeom prst="rect">
              <a:avLst/>
            </a:prstGeom>
            <a:noFill/>
            <a:ln>
              <a:noFill/>
            </a:ln>
          </p:spPr>
        </p:pic>
      </p:grpSp>
      <p:grpSp>
        <p:nvGrpSpPr>
          <p:cNvPr id="64" name="Google Shape;64;p2"/>
          <p:cNvGrpSpPr/>
          <p:nvPr/>
        </p:nvGrpSpPr>
        <p:grpSpPr>
          <a:xfrm>
            <a:off x="5620173" y="1833806"/>
            <a:ext cx="914400" cy="914400"/>
            <a:chOff x="11200843" y="3722866"/>
            <a:chExt cx="1828800" cy="1828800"/>
          </a:xfrm>
        </p:grpSpPr>
        <p:sp>
          <p:nvSpPr>
            <p:cNvPr id="65" name="Google Shape;65;p2"/>
            <p:cNvSpPr/>
            <p:nvPr/>
          </p:nvSpPr>
          <p:spPr>
            <a:xfrm>
              <a:off x="11200843" y="3722866"/>
              <a:ext cx="1828800" cy="1828800"/>
            </a:xfrm>
            <a:custGeom>
              <a:avLst/>
              <a:gdLst/>
              <a:ahLst/>
              <a:cxnLst/>
              <a:rect l="l" t="t" r="r" b="b"/>
              <a:pathLst>
                <a:path w="1910" h="1911" extrusionOk="0">
                  <a:moveTo>
                    <a:pt x="1910" y="955"/>
                  </a:moveTo>
                  <a:cubicBezTo>
                    <a:pt x="1910" y="1483"/>
                    <a:pt x="1483" y="1911"/>
                    <a:pt x="955" y="1911"/>
                  </a:cubicBezTo>
                  <a:cubicBezTo>
                    <a:pt x="427" y="1911"/>
                    <a:pt x="0" y="1483"/>
                    <a:pt x="0" y="955"/>
                  </a:cubicBezTo>
                  <a:cubicBezTo>
                    <a:pt x="0" y="428"/>
                    <a:pt x="427" y="0"/>
                    <a:pt x="955" y="0"/>
                  </a:cubicBezTo>
                  <a:cubicBezTo>
                    <a:pt x="1483" y="0"/>
                    <a:pt x="1910" y="428"/>
                    <a:pt x="1910" y="955"/>
                  </a:cubicBezTo>
                  <a:close/>
                </a:path>
              </a:pathLst>
            </a:custGeom>
            <a:solidFill>
              <a:schemeClr val="accent1"/>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66" name="Google Shape;66;p2"/>
            <p:cNvPicPr preferRelativeResize="0"/>
            <p:nvPr/>
          </p:nvPicPr>
          <p:blipFill rotWithShape="1">
            <a:blip r:embed="rId7">
              <a:alphaModFix/>
            </a:blip>
            <a:srcRect/>
            <a:stretch/>
          </p:blipFill>
          <p:spPr>
            <a:xfrm>
              <a:off x="11599817" y="4102936"/>
              <a:ext cx="1103508" cy="1029608"/>
            </a:xfrm>
            <a:prstGeom prst="rect">
              <a:avLst/>
            </a:prstGeom>
            <a:noFill/>
            <a:ln>
              <a:noFill/>
            </a:ln>
          </p:spPr>
        </p:pic>
      </p:grpSp>
      <p:pic>
        <p:nvPicPr>
          <p:cNvPr id="67" name="Google Shape;67;p2"/>
          <p:cNvPicPr preferRelativeResize="0"/>
          <p:nvPr/>
        </p:nvPicPr>
        <p:blipFill rotWithShape="1">
          <a:blip r:embed="rId8">
            <a:alphaModFix/>
          </a:blip>
          <a:srcRect/>
          <a:stretch/>
        </p:blipFill>
        <p:spPr>
          <a:xfrm>
            <a:off x="858563" y="4552188"/>
            <a:ext cx="2478413" cy="20283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30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40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80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000"/>
                                        <p:tgtEl>
                                          <p:spTgt spid="43"/>
                                        </p:tgtEl>
                                      </p:cBhvr>
                                    </p:animEffect>
                                  </p:childTnLst>
                                </p:cTn>
                              </p:par>
                              <p:par>
                                <p:cTn id="17" presetID="1" presetClass="entr" presetSubtype="0" fill="hold" nodeType="withEffect">
                                  <p:stCondLst>
                                    <p:cond delay="10000"/>
                                  </p:stCondLst>
                                  <p:childTnLst>
                                    <p:set>
                                      <p:cBhvr>
                                        <p:cTn id="18" dur="1" fill="hold">
                                          <p:stCondLst>
                                            <p:cond delay="0"/>
                                          </p:stCondLst>
                                        </p:cTn>
                                        <p:tgtEl>
                                          <p:spTgt spid="67"/>
                                        </p:tgtEl>
                                        <p:attrNameLst>
                                          <p:attrName>style.visibility</p:attrName>
                                        </p:attrNameLst>
                                      </p:cBhvr>
                                      <p:to>
                                        <p:strVal val="visible"/>
                                      </p:to>
                                    </p:set>
                                  </p:childTnLst>
                                </p:cTn>
                              </p:par>
                              <p:par>
                                <p:cTn id="19" presetID="10" presetClass="exit" presetSubtype="0" fill="hold" nodeType="withEffect">
                                  <p:stCondLst>
                                    <p:cond delay="15000"/>
                                  </p:stCondLst>
                                  <p:childTnLst>
                                    <p:animEffect transition="out" filter="fade">
                                      <p:cBhvr>
                                        <p:cTn id="20" dur="500"/>
                                        <p:tgtEl>
                                          <p:spTgt spid="67"/>
                                        </p:tgtEl>
                                      </p:cBhvr>
                                    </p:animEffect>
                                    <p:set>
                                      <p:cBhvr>
                                        <p:cTn id="21" dur="1" fill="hold">
                                          <p:stCondLst>
                                            <p:cond delay="500"/>
                                          </p:stCondLst>
                                        </p:cTn>
                                        <p:tgtEl>
                                          <p:spTgt spid="67"/>
                                        </p:tgtEl>
                                        <p:attrNameLst>
                                          <p:attrName>style.visibility</p:attrName>
                                        </p:attrNameLst>
                                      </p:cBhvr>
                                      <p:to>
                                        <p:strVal val="hidden"/>
                                      </p:to>
                                    </p:set>
                                  </p:childTnLst>
                                </p:cTn>
                              </p:par>
                              <p:par>
                                <p:cTn id="22" presetID="10" presetClass="entr" presetSubtype="0" fill="hold" nodeType="withEffect">
                                  <p:stCondLst>
                                    <p:cond delay="175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000"/>
                                        <p:tgtEl>
                                          <p:spTgt spid="64"/>
                                        </p:tgtEl>
                                      </p:cBhvr>
                                    </p:animEffect>
                                  </p:childTnLst>
                                </p:cTn>
                              </p:par>
                              <p:par>
                                <p:cTn id="25" presetID="10" presetClass="entr" presetSubtype="0" fill="hold" nodeType="withEffect">
                                  <p:stCondLst>
                                    <p:cond delay="180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185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240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2000"/>
                                        <p:tgtEl>
                                          <p:spTgt spid="58"/>
                                        </p:tgtEl>
                                      </p:cBhvr>
                                    </p:animEffect>
                                  </p:childTnLst>
                                </p:cTn>
                              </p:par>
                              <p:par>
                                <p:cTn id="34" presetID="10" presetClass="entr" presetSubtype="0" fill="hold" nodeType="withEffect">
                                  <p:stCondLst>
                                    <p:cond delay="2500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2500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310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2000"/>
                                        <p:tgtEl>
                                          <p:spTgt spid="61"/>
                                        </p:tgtEl>
                                      </p:cBhvr>
                                    </p:animEffect>
                                  </p:childTnLst>
                                </p:cTn>
                              </p:par>
                              <p:par>
                                <p:cTn id="43" presetID="10" presetClass="entr" presetSubtype="0" fill="hold" nodeType="withEffect">
                                  <p:stCondLst>
                                    <p:cond delay="320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nodeType="withEffect">
                                  <p:stCondLst>
                                    <p:cond delay="3200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nodeType="withEffect">
                                  <p:stCondLst>
                                    <p:cond delay="53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2000"/>
                                        <p:tgtEl>
                                          <p:spTgt spid="55"/>
                                        </p:tgtEl>
                                      </p:cBhvr>
                                    </p:animEffect>
                                  </p:childTnLst>
                                </p:cTn>
                              </p:par>
                              <p:par>
                                <p:cTn id="52" presetID="10" presetClass="entr" presetSubtype="0" fill="hold" nodeType="withEffect">
                                  <p:stCondLst>
                                    <p:cond delay="530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540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alibri"/>
              <a:buNone/>
            </a:pPr>
            <a:r>
              <a:rPr lang="en-US" b="1">
                <a:solidFill>
                  <a:schemeClr val="accent1"/>
                </a:solidFill>
              </a:rPr>
              <a:t>REVOKE</a:t>
            </a:r>
            <a:endParaRPr/>
          </a:p>
        </p:txBody>
      </p:sp>
      <p:sp>
        <p:nvSpPr>
          <p:cNvPr id="161" name="Google Shape;161;p9"/>
          <p:cNvSpPr txBox="1">
            <a:spLocks noGrp="1"/>
          </p:cNvSpPr>
          <p:nvPr>
            <p:ph type="body" idx="1"/>
          </p:nvPr>
        </p:nvSpPr>
        <p:spPr>
          <a:xfrm>
            <a:off x="838200" y="1825625"/>
            <a:ext cx="5422900" cy="435165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en-US" sz="2400"/>
              <a:t>This command is used to revoke previously granted permissions from a user or a role. </a:t>
            </a:r>
            <a:endParaRPr/>
          </a:p>
          <a:p>
            <a:pPr marL="228600" lvl="0" indent="-228600" algn="l" rtl="0">
              <a:lnSpc>
                <a:spcPct val="90000"/>
              </a:lnSpc>
              <a:spcBef>
                <a:spcPts val="1000"/>
              </a:spcBef>
              <a:spcAft>
                <a:spcPts val="0"/>
              </a:spcAft>
              <a:buClr>
                <a:schemeClr val="dk1"/>
              </a:buClr>
              <a:buSzPts val="2400"/>
              <a:buChar char="•"/>
            </a:pPr>
            <a:r>
              <a:rPr lang="en-US" sz="2400"/>
              <a:t>It removes the user's access rights to specific database objects.</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162" name="Google Shape;162;p9"/>
          <p:cNvSpPr txBox="1"/>
          <p:nvPr/>
        </p:nvSpPr>
        <p:spPr>
          <a:xfrm>
            <a:off x="1116330" y="3994150"/>
            <a:ext cx="6910070" cy="92202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USE [database_name];</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REVOKE SELECT, INSERT, UPDATE, DELETE ON [table_name] FROM [username];</a:t>
            </a:r>
            <a:endParaRPr/>
          </a:p>
        </p:txBody>
      </p:sp>
      <p:pic>
        <p:nvPicPr>
          <p:cNvPr id="163" name="Google Shape;163;p9"/>
          <p:cNvPicPr preferRelativeResize="0">
            <a:picLocks noGrp="1"/>
          </p:cNvPicPr>
          <p:nvPr>
            <p:ph type="body" idx="2"/>
          </p:nvPr>
        </p:nvPicPr>
        <p:blipFill rotWithShape="1">
          <a:blip r:embed="rId3">
            <a:alphaModFix/>
          </a:blip>
          <a:srcRect/>
          <a:stretch/>
        </p:blipFill>
        <p:spPr>
          <a:xfrm>
            <a:off x="7844790" y="513080"/>
            <a:ext cx="3855720" cy="5437505"/>
          </a:xfrm>
          <a:prstGeom prst="rect">
            <a:avLst/>
          </a:prstGeom>
          <a:noFill/>
          <a:ln>
            <a:noFill/>
          </a:ln>
        </p:spPr>
      </p:pic>
      <p:pic>
        <p:nvPicPr>
          <p:cNvPr id="164" name="Google Shape;164;p9"/>
          <p:cNvPicPr preferRelativeResize="0"/>
          <p:nvPr/>
        </p:nvPicPr>
        <p:blipFill rotWithShape="1">
          <a:blip r:embed="rId4">
            <a:alphaModFix/>
          </a:blip>
          <a:srcRect/>
          <a:stretch/>
        </p:blipFill>
        <p:spPr>
          <a:xfrm>
            <a:off x="363298" y="612843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fade">
                                      <p:cBhvr>
                                        <p:cTn id="12" dur="500"/>
                                        <p:tgtEl>
                                          <p:spTgt spid="1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1" end="1"/>
                                            </p:txEl>
                                          </p:spTgt>
                                        </p:tgtEl>
                                        <p:attrNameLst>
                                          <p:attrName>style.visibility</p:attrName>
                                        </p:attrNameLst>
                                      </p:cBhvr>
                                      <p:to>
                                        <p:strVal val="visible"/>
                                      </p:to>
                                    </p:set>
                                    <p:animEffect transition="in" filter="fade">
                                      <p:cBhvr>
                                        <p:cTn id="17" dur="500"/>
                                        <p:tgtEl>
                                          <p:spTgt spid="16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2" end="2"/>
                                            </p:txEl>
                                          </p:spTgt>
                                        </p:tgtEl>
                                        <p:attrNameLst>
                                          <p:attrName>style.visibility</p:attrName>
                                        </p:attrNameLst>
                                      </p:cBhvr>
                                      <p:to>
                                        <p:strVal val="visible"/>
                                      </p:to>
                                    </p:set>
                                    <p:animEffect transition="in" filter="fade">
                                      <p:cBhvr>
                                        <p:cTn id="22" dur="500"/>
                                        <p:tgtEl>
                                          <p:spTgt spid="16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xEl>
                                              <p:pRg st="3" end="3"/>
                                            </p:txEl>
                                          </p:spTgt>
                                        </p:tgtEl>
                                        <p:attrNameLst>
                                          <p:attrName>style.visibility</p:attrName>
                                        </p:attrNameLst>
                                      </p:cBhvr>
                                      <p:to>
                                        <p:strVal val="visible"/>
                                      </p:to>
                                    </p:set>
                                    <p:animEffect transition="in" filter="fade">
                                      <p:cBhvr>
                                        <p:cTn id="27" dur="500"/>
                                        <p:tgtEl>
                                          <p:spTgt spid="16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fade">
                                      <p:cBhvr>
                                        <p:cTn id="32" dur="500"/>
                                        <p:tgtEl>
                                          <p:spTgt spid="163"/>
                                        </p:tgtEl>
                                      </p:cBhvr>
                                    </p:animEffect>
                                  </p:childTnLst>
                                </p:cTn>
                              </p:par>
                              <p:par>
                                <p:cTn id="33" presetID="10" presetClass="entr" presetSubtype="0" fill="hold" nodeType="withEffect">
                                  <p:stCondLst>
                                    <p:cond delay="0"/>
                                  </p:stCondLst>
                                  <p:childTnLst>
                                    <p:set>
                                      <p:cBhvr>
                                        <p:cTn id="34" dur="1" fill="hold">
                                          <p:stCondLst>
                                            <p:cond delay="0"/>
                                          </p:stCondLst>
                                        </p:cTn>
                                        <p:tgtEl>
                                          <p:spTgt spid="162"/>
                                        </p:tgtEl>
                                        <p:attrNameLst>
                                          <p:attrName>style.visibility</p:attrName>
                                        </p:attrNameLst>
                                      </p:cBhvr>
                                      <p:to>
                                        <p:strVal val="visible"/>
                                      </p:to>
                                    </p:set>
                                    <p:animEffect transition="in" filter="fade">
                                      <p:cBhvr>
                                        <p:cTn id="35" dur="500"/>
                                        <p:tgtEl>
                                          <p:spTgt spid="162"/>
                                        </p:tgtEl>
                                      </p:cBhvr>
                                    </p:animEffect>
                                  </p:childTnLst>
                                </p:cTn>
                              </p:par>
                              <p:par>
                                <p:cTn id="36" presetID="10" presetClass="entr" presetSubtype="0" fill="hold"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body" idx="1"/>
          </p:nvPr>
        </p:nvSpPr>
        <p:spPr>
          <a:xfrm>
            <a:off x="1019810" y="574040"/>
            <a:ext cx="10515600" cy="570928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Noto Sans Symbols"/>
              <a:buNone/>
            </a:pPr>
            <a:r>
              <a:rPr lang="en-US"/>
              <a:t>Here's an example using a job portal scenario:</a:t>
            </a:r>
            <a:endParaRPr/>
          </a:p>
          <a:p>
            <a:pPr marL="228600" lvl="0" indent="-50800" algn="l" rtl="0">
              <a:lnSpc>
                <a:spcPct val="90000"/>
              </a:lnSpc>
              <a:spcBef>
                <a:spcPts val="1000"/>
              </a:spcBef>
              <a:spcAft>
                <a:spcPts val="0"/>
              </a:spcAft>
              <a:buClr>
                <a:schemeClr val="dk1"/>
              </a:buClr>
              <a:buSzPts val="2800"/>
              <a:buNone/>
            </a:pPr>
            <a:endParaRPr/>
          </a:p>
        </p:txBody>
      </p:sp>
      <p:sp>
        <p:nvSpPr>
          <p:cNvPr id="170" name="Google Shape;170;p10"/>
          <p:cNvSpPr txBox="1"/>
          <p:nvPr/>
        </p:nvSpPr>
        <p:spPr>
          <a:xfrm>
            <a:off x="1296670" y="1519555"/>
            <a:ext cx="7574915" cy="64516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USE JobPortalDB;</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REVOKE SELECT ON Applications FROM applicant_user;</a:t>
            </a:r>
            <a:endParaRPr/>
          </a:p>
        </p:txBody>
      </p:sp>
      <p:pic>
        <p:nvPicPr>
          <p:cNvPr id="171" name="Google Shape;171;p10"/>
          <p:cNvPicPr preferRelativeResize="0"/>
          <p:nvPr/>
        </p:nvPicPr>
        <p:blipFill rotWithShape="1">
          <a:blip r:embed="rId3">
            <a:alphaModFix/>
          </a:blip>
          <a:srcRect/>
          <a:stretch/>
        </p:blipFill>
        <p:spPr>
          <a:xfrm>
            <a:off x="363298" y="612843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fade">
                                      <p:cBhvr>
                                        <p:cTn id="7" dur="500"/>
                                        <p:tgtEl>
                                          <p:spTgt spid="1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1" end="1"/>
                                            </p:txEl>
                                          </p:spTgt>
                                        </p:tgtEl>
                                        <p:attrNameLst>
                                          <p:attrName>style.visibility</p:attrName>
                                        </p:attrNameLst>
                                      </p:cBhvr>
                                      <p:to>
                                        <p:strVal val="visible"/>
                                      </p:to>
                                    </p:set>
                                    <p:animEffect transition="in" filter="fade">
                                      <p:cBhvr>
                                        <p:cTn id="12" dur="500"/>
                                        <p:tgtEl>
                                          <p:spTgt spid="1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a:spLocks noGrp="1"/>
          </p:cNvSpPr>
          <p:nvPr>
            <p:ph type="title"/>
          </p:nvPr>
        </p:nvSpPr>
        <p:spPr>
          <a:xfrm>
            <a:off x="929005" y="34988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b="1">
                <a:solidFill>
                  <a:srgbClr val="2E75B5"/>
                </a:solidFill>
              </a:rPr>
              <a:t>DENY</a:t>
            </a:r>
            <a:endParaRPr/>
          </a:p>
        </p:txBody>
      </p:sp>
      <p:sp>
        <p:nvSpPr>
          <p:cNvPr id="177" name="Google Shape;177;p11"/>
          <p:cNvSpPr txBox="1">
            <a:spLocks noGrp="1"/>
          </p:cNvSpPr>
          <p:nvPr>
            <p:ph type="body" idx="1"/>
          </p:nvPr>
        </p:nvSpPr>
        <p:spPr>
          <a:xfrm>
            <a:off x="838200" y="1825625"/>
            <a:ext cx="6087110" cy="167132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sz="2400"/>
              <a:t>The DENY command is used to explicitly deny a user or a role certain permissions on a specific object.</a:t>
            </a:r>
            <a:endParaRPr/>
          </a:p>
          <a:p>
            <a:pPr marL="228600" lvl="0" indent="-228600" algn="just" rtl="0">
              <a:lnSpc>
                <a:spcPct val="90000"/>
              </a:lnSpc>
              <a:spcBef>
                <a:spcPts val="1000"/>
              </a:spcBef>
              <a:spcAft>
                <a:spcPts val="0"/>
              </a:spcAft>
              <a:buClr>
                <a:schemeClr val="dk1"/>
              </a:buClr>
              <a:buSzPct val="100000"/>
              <a:buChar char="•"/>
            </a:pPr>
            <a:r>
              <a:rPr lang="en-US" sz="2400"/>
              <a:t>Denying permissions takes precedence over granting permissions. </a:t>
            </a:r>
            <a:endParaRPr sz="2400"/>
          </a:p>
          <a:p>
            <a:pPr marL="228600" lvl="0" indent="-64135"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endParaRPr/>
          </a:p>
        </p:txBody>
      </p:sp>
      <p:sp>
        <p:nvSpPr>
          <p:cNvPr id="178" name="Google Shape;178;p11"/>
          <p:cNvSpPr txBox="1"/>
          <p:nvPr/>
        </p:nvSpPr>
        <p:spPr>
          <a:xfrm>
            <a:off x="838200" y="3963035"/>
            <a:ext cx="6518275" cy="92202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USE [database_name];</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DENY SELECT, INSERT, UPDATE, DELETE ON [table_name] TO [username];</a:t>
            </a:r>
            <a:endParaRPr/>
          </a:p>
        </p:txBody>
      </p:sp>
      <p:pic>
        <p:nvPicPr>
          <p:cNvPr id="179" name="Google Shape;179;p11"/>
          <p:cNvPicPr preferRelativeResize="0">
            <a:picLocks noGrp="1"/>
          </p:cNvPicPr>
          <p:nvPr>
            <p:ph type="body" idx="2"/>
          </p:nvPr>
        </p:nvPicPr>
        <p:blipFill rotWithShape="1">
          <a:blip r:embed="rId3">
            <a:alphaModFix/>
          </a:blip>
          <a:srcRect/>
          <a:stretch/>
        </p:blipFill>
        <p:spPr>
          <a:xfrm>
            <a:off x="7590790" y="1041400"/>
            <a:ext cx="4486910" cy="4080510"/>
          </a:xfrm>
          <a:prstGeom prst="rect">
            <a:avLst/>
          </a:prstGeom>
          <a:noFill/>
          <a:ln>
            <a:noFill/>
          </a:ln>
        </p:spPr>
      </p:pic>
      <p:pic>
        <p:nvPicPr>
          <p:cNvPr id="180" name="Google Shape;180;p11"/>
          <p:cNvPicPr preferRelativeResize="0"/>
          <p:nvPr/>
        </p:nvPicPr>
        <p:blipFill rotWithShape="1">
          <a:blip r:embed="rId4">
            <a:alphaModFix/>
          </a:blip>
          <a:srcRect/>
          <a:stretch/>
        </p:blipFill>
        <p:spPr>
          <a:xfrm>
            <a:off x="363298" y="612843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0" end="0"/>
                                            </p:txEl>
                                          </p:spTgt>
                                        </p:tgtEl>
                                        <p:attrNameLst>
                                          <p:attrName>style.visibility</p:attrName>
                                        </p:attrNameLst>
                                      </p:cBhvr>
                                      <p:to>
                                        <p:strVal val="visible"/>
                                      </p:to>
                                    </p:set>
                                    <p:animEffect transition="in" filter="fade">
                                      <p:cBhvr>
                                        <p:cTn id="17" dur="500"/>
                                        <p:tgtEl>
                                          <p:spTgt spid="1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1" end="1"/>
                                            </p:txEl>
                                          </p:spTgt>
                                        </p:tgtEl>
                                        <p:attrNameLst>
                                          <p:attrName>style.visibility</p:attrName>
                                        </p:attrNameLst>
                                      </p:cBhvr>
                                      <p:to>
                                        <p:strVal val="visible"/>
                                      </p:to>
                                    </p:set>
                                    <p:animEffect transition="in" filter="fade">
                                      <p:cBhvr>
                                        <p:cTn id="22" dur="500"/>
                                        <p:tgtEl>
                                          <p:spTgt spid="17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xEl>
                                              <p:pRg st="2" end="2"/>
                                            </p:txEl>
                                          </p:spTgt>
                                        </p:tgtEl>
                                        <p:attrNameLst>
                                          <p:attrName>style.visibility</p:attrName>
                                        </p:attrNameLst>
                                      </p:cBhvr>
                                      <p:to>
                                        <p:strVal val="visible"/>
                                      </p:to>
                                    </p:set>
                                    <p:animEffect transition="in" filter="fade">
                                      <p:cBhvr>
                                        <p:cTn id="27" dur="500"/>
                                        <p:tgtEl>
                                          <p:spTgt spid="17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xEl>
                                              <p:pRg st="3" end="3"/>
                                            </p:txEl>
                                          </p:spTgt>
                                        </p:tgtEl>
                                        <p:attrNameLst>
                                          <p:attrName>style.visibility</p:attrName>
                                        </p:attrNameLst>
                                      </p:cBhvr>
                                      <p:to>
                                        <p:strVal val="visible"/>
                                      </p:to>
                                    </p:set>
                                    <p:animEffect transition="in" filter="fade">
                                      <p:cBhvr>
                                        <p:cTn id="32" dur="500"/>
                                        <p:tgtEl>
                                          <p:spTgt spid="17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7">
                                            <p:txEl>
                                              <p:pRg st="4" end="4"/>
                                            </p:txEl>
                                          </p:spTgt>
                                        </p:tgtEl>
                                        <p:attrNameLst>
                                          <p:attrName>style.visibility</p:attrName>
                                        </p:attrNameLst>
                                      </p:cBhvr>
                                      <p:to>
                                        <p:strVal val="visible"/>
                                      </p:to>
                                    </p:set>
                                    <p:animEffect transition="in" filter="fade">
                                      <p:cBhvr>
                                        <p:cTn id="37" dur="500"/>
                                        <p:tgtEl>
                                          <p:spTgt spid="17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fade">
                                      <p:cBhvr>
                                        <p:cTn id="4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body" idx="1"/>
          </p:nvPr>
        </p:nvSpPr>
        <p:spPr>
          <a:xfrm>
            <a:off x="838200" y="709295"/>
            <a:ext cx="10515600" cy="546798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Example: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186" name="Google Shape;186;p12"/>
          <p:cNvSpPr txBox="1"/>
          <p:nvPr/>
        </p:nvSpPr>
        <p:spPr>
          <a:xfrm>
            <a:off x="1070610" y="1685925"/>
            <a:ext cx="10079990" cy="64516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USE JobPortalDB;</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DENY SELECT, INSERT, UPDATE, DELETE ON dbo.JobApplications TO RestrictedUser;</a:t>
            </a:r>
            <a:endParaRPr/>
          </a:p>
        </p:txBody>
      </p:sp>
      <p:pic>
        <p:nvPicPr>
          <p:cNvPr id="187" name="Google Shape;187;p12"/>
          <p:cNvPicPr preferRelativeResize="0"/>
          <p:nvPr/>
        </p:nvPicPr>
        <p:blipFill rotWithShape="1">
          <a:blip r:embed="rId3">
            <a:alphaModFix/>
          </a:blip>
          <a:srcRect/>
          <a:stretch/>
        </p:blipFill>
        <p:spPr>
          <a:xfrm>
            <a:off x="363298" y="6128439"/>
            <a:ext cx="1228725"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fade">
                                      <p:cBhvr>
                                        <p:cTn id="7" dur="500"/>
                                        <p:tgtEl>
                                          <p:spTgt spid="1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xEl>
                                              <p:pRg st="1" end="1"/>
                                            </p:txEl>
                                          </p:spTgt>
                                        </p:tgtEl>
                                        <p:attrNameLst>
                                          <p:attrName>style.visibility</p:attrName>
                                        </p:attrNameLst>
                                      </p:cBhvr>
                                      <p:to>
                                        <p:strVal val="visible"/>
                                      </p:to>
                                    </p:set>
                                    <p:animEffect transition="in" filter="fade">
                                      <p:cBhvr>
                                        <p:cTn id="12" dur="500"/>
                                        <p:tgtEl>
                                          <p:spTgt spid="1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Effect transition="in" filter="fade">
                                      <p:cBhvr>
                                        <p:cTn id="17" dur="500"/>
                                        <p:tgtEl>
                                          <p:spTgt spid="1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570230" y="2591435"/>
            <a:ext cx="6029960" cy="990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12D86"/>
              </a:buClr>
              <a:buSzPct val="100000"/>
              <a:buFont typeface="Bell MT"/>
              <a:buNone/>
            </a:pP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br>
              <a:rPr lang="en-US" b="1">
                <a:solidFill>
                  <a:srgbClr val="012D86"/>
                </a:solidFill>
                <a:latin typeface="Bell MT"/>
                <a:ea typeface="Bell MT"/>
                <a:cs typeface="Bell MT"/>
                <a:sym typeface="Bell MT"/>
              </a:rPr>
            </a:br>
            <a:r>
              <a:rPr lang="en-US" b="1">
                <a:solidFill>
                  <a:srgbClr val="012D86"/>
                </a:solidFill>
                <a:latin typeface="Bell MT"/>
                <a:ea typeface="Bell MT"/>
                <a:cs typeface="Bell MT"/>
                <a:sym typeface="Bell MT"/>
              </a:rPr>
              <a:t>DDL</a:t>
            </a:r>
            <a:br>
              <a:rPr lang="en-US" b="1">
                <a:solidFill>
                  <a:srgbClr val="012D86"/>
                </a:solidFill>
                <a:latin typeface="Bell MT"/>
                <a:ea typeface="Bell MT"/>
                <a:cs typeface="Bell MT"/>
                <a:sym typeface="Bell MT"/>
              </a:rPr>
            </a:br>
            <a:endParaRPr b="1">
              <a:solidFill>
                <a:srgbClr val="012D86"/>
              </a:solidFill>
              <a:latin typeface="Bell MT"/>
              <a:ea typeface="Bell MT"/>
              <a:cs typeface="Bell MT"/>
              <a:sym typeface="Bell MT"/>
            </a:endParaRPr>
          </a:p>
        </p:txBody>
      </p:sp>
      <p:pic>
        <p:nvPicPr>
          <p:cNvPr id="85" name="Google Shape;85;p1"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86" name="Google Shape;86;p1"/>
          <p:cNvSpPr/>
          <p:nvPr/>
        </p:nvSpPr>
        <p:spPr>
          <a:xfrm>
            <a:off x="570230" y="2975610"/>
            <a:ext cx="6029960" cy="74422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12D86"/>
              </a:buClr>
              <a:buSzPts val="3600"/>
              <a:buFont typeface="Bell MT"/>
              <a:buNone/>
            </a:pPr>
            <a:r>
              <a:rPr lang="en-US" sz="3600" b="1" i="0" u="none" strike="noStrike" cap="none">
                <a:solidFill>
                  <a:srgbClr val="012D86"/>
                </a:solidFill>
                <a:latin typeface="Bell MT"/>
                <a:ea typeface="Bell MT"/>
                <a:cs typeface="Bell MT"/>
                <a:sym typeface="Bell MT"/>
              </a:rPr>
              <a:t>Data Definition Language</a:t>
            </a:r>
            <a:endParaRPr sz="3600" b="1" i="0" u="none" strike="noStrike" cap="none">
              <a:solidFill>
                <a:srgbClr val="012D86"/>
              </a:solidFill>
              <a:latin typeface="Bell MT"/>
              <a:ea typeface="Bell MT"/>
              <a:cs typeface="Bell MT"/>
              <a:sym typeface="Bell MT"/>
            </a:endParaRPr>
          </a:p>
        </p:txBody>
      </p:sp>
      <p:pic>
        <p:nvPicPr>
          <p:cNvPr id="87" name="Google Shape;87;p1" descr="2794209"/>
          <p:cNvPicPr preferRelativeResize="0"/>
          <p:nvPr/>
        </p:nvPicPr>
        <p:blipFill rotWithShape="1">
          <a:blip r:embed="rId4">
            <a:alphaModFix/>
          </a:blip>
          <a:srcRect/>
          <a:stretch/>
        </p:blipFill>
        <p:spPr>
          <a:xfrm>
            <a:off x="6600190" y="662940"/>
            <a:ext cx="5325745" cy="60312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2D86"/>
              </a:buClr>
              <a:buSzPts val="4000"/>
              <a:buFont typeface="Bell MT"/>
              <a:buNone/>
            </a:pPr>
            <a:r>
              <a:rPr lang="en-US" sz="4000" b="1">
                <a:solidFill>
                  <a:srgbClr val="012D86"/>
                </a:solidFill>
                <a:latin typeface="Bell MT"/>
                <a:ea typeface="Bell MT"/>
                <a:cs typeface="Bell MT"/>
                <a:sym typeface="Bell MT"/>
              </a:rPr>
              <a:t>INTRODUCTION</a:t>
            </a:r>
            <a:endParaRPr sz="4000" b="1">
              <a:solidFill>
                <a:srgbClr val="012D86"/>
              </a:solidFill>
              <a:latin typeface="Bell MT"/>
              <a:ea typeface="Bell MT"/>
              <a:cs typeface="Bell MT"/>
              <a:sym typeface="Bell MT"/>
            </a:endParaRPr>
          </a:p>
        </p:txBody>
      </p:sp>
      <p:sp>
        <p:nvSpPr>
          <p:cNvPr id="93" name="Google Shape;9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a:p>
            <a:pPr marL="0" lvl="0" indent="0" algn="l" rtl="0">
              <a:lnSpc>
                <a:spcPct val="90000"/>
              </a:lnSpc>
              <a:spcBef>
                <a:spcPts val="1000"/>
              </a:spcBef>
              <a:spcAft>
                <a:spcPts val="0"/>
              </a:spcAft>
              <a:buClr>
                <a:schemeClr val="dk1"/>
              </a:buClr>
              <a:buSzPts val="1800"/>
              <a:buNone/>
            </a:pPr>
            <a:endParaRPr sz="1800">
              <a:solidFill>
                <a:srgbClr val="012D86"/>
              </a:solidFill>
            </a:endParaRPr>
          </a:p>
        </p:txBody>
      </p:sp>
      <p:pic>
        <p:nvPicPr>
          <p:cNvPr id="94" name="Google Shape;94;p2" descr="3808949"/>
          <p:cNvPicPr preferRelativeResize="0">
            <a:picLocks noGrp="1"/>
          </p:cNvPicPr>
          <p:nvPr>
            <p:ph type="body" idx="4294967295"/>
          </p:nvPr>
        </p:nvPicPr>
        <p:blipFill rotWithShape="1">
          <a:blip r:embed="rId3">
            <a:alphaModFix/>
          </a:blip>
          <a:srcRect/>
          <a:stretch/>
        </p:blipFill>
        <p:spPr>
          <a:xfrm>
            <a:off x="6794500" y="2284730"/>
            <a:ext cx="4559300" cy="3454400"/>
          </a:xfrm>
          <a:prstGeom prst="rect">
            <a:avLst/>
          </a:prstGeom>
          <a:noFill/>
          <a:ln>
            <a:noFill/>
          </a:ln>
        </p:spPr>
      </p:pic>
      <p:sp>
        <p:nvSpPr>
          <p:cNvPr id="95" name="Google Shape;95;p2"/>
          <p:cNvSpPr/>
          <p:nvPr/>
        </p:nvSpPr>
        <p:spPr>
          <a:xfrm>
            <a:off x="709930" y="1667510"/>
            <a:ext cx="5309235" cy="90741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DDL stands for Data Definition Language, and it is a subset of SQL</a:t>
            </a:r>
            <a:endParaRPr sz="1600" b="0" i="0" u="none" strike="noStrike" cap="none">
              <a:solidFill>
                <a:schemeClr val="lt1"/>
              </a:solidFill>
              <a:latin typeface="Comic Sans MS"/>
              <a:ea typeface="Comic Sans MS"/>
              <a:cs typeface="Comic Sans MS"/>
              <a:sym typeface="Comic Sans MS"/>
            </a:endParaRPr>
          </a:p>
        </p:txBody>
      </p:sp>
      <p:sp>
        <p:nvSpPr>
          <p:cNvPr id="96" name="Google Shape;96;p2"/>
          <p:cNvSpPr/>
          <p:nvPr/>
        </p:nvSpPr>
        <p:spPr>
          <a:xfrm>
            <a:off x="710565" y="2687955"/>
            <a:ext cx="5309235" cy="863600"/>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It is used to define and manage the structure of a database.</a:t>
            </a:r>
            <a:endParaRPr sz="1600" b="0" i="0" u="none" strike="noStrike" cap="none">
              <a:solidFill>
                <a:schemeClr val="lt1"/>
              </a:solidFill>
              <a:latin typeface="Comic Sans MS"/>
              <a:ea typeface="Comic Sans MS"/>
              <a:cs typeface="Comic Sans MS"/>
              <a:sym typeface="Comic Sans MS"/>
            </a:endParaRPr>
          </a:p>
        </p:txBody>
      </p:sp>
      <p:sp>
        <p:nvSpPr>
          <p:cNvPr id="97" name="Google Shape;97;p2"/>
          <p:cNvSpPr/>
          <p:nvPr/>
        </p:nvSpPr>
        <p:spPr>
          <a:xfrm>
            <a:off x="710565" y="3721100"/>
            <a:ext cx="5309235" cy="91757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DDL statements are responsible for creating, altering, and deleting database objects such as tables, views, indexes, and constraints. </a:t>
            </a:r>
            <a:endParaRPr sz="1600" b="0" i="0" u="none" strike="noStrike" cap="none">
              <a:solidFill>
                <a:schemeClr val="lt1"/>
              </a:solidFill>
              <a:latin typeface="Comic Sans MS"/>
              <a:ea typeface="Comic Sans MS"/>
              <a:cs typeface="Comic Sans MS"/>
              <a:sym typeface="Comic Sans MS"/>
            </a:endParaRPr>
          </a:p>
        </p:txBody>
      </p:sp>
      <p:pic>
        <p:nvPicPr>
          <p:cNvPr id="98" name="Google Shape;98;p2"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99" name="Google Shape;99;p2"/>
          <p:cNvSpPr/>
          <p:nvPr/>
        </p:nvSpPr>
        <p:spPr>
          <a:xfrm>
            <a:off x="709930" y="4808220"/>
            <a:ext cx="5309235" cy="917575"/>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600"/>
              <a:buFont typeface="Comic Sans MS"/>
              <a:buNone/>
            </a:pPr>
            <a:r>
              <a:rPr lang="en-US" sz="1600" b="0" i="0" u="none" strike="noStrike" cap="none">
                <a:solidFill>
                  <a:schemeClr val="lt1"/>
                </a:solidFill>
                <a:latin typeface="Comic Sans MS"/>
                <a:ea typeface="Comic Sans MS"/>
                <a:cs typeface="Comic Sans MS"/>
                <a:sym typeface="Comic Sans MS"/>
              </a:rPr>
              <a:t>The primary purpose of DDL in SQL is to specify the schema or structure of the database and its objects.</a:t>
            </a:r>
            <a:endParaRPr sz="1600" b="0" i="0" u="none" strike="noStrike" cap="none">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10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10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10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f0e9eed0ae_0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900" b="1">
                <a:solidFill>
                  <a:srgbClr val="002060"/>
                </a:solidFill>
                <a:highlight>
                  <a:schemeClr val="lt1"/>
                </a:highlight>
                <a:latin typeface="Bell MT"/>
                <a:ea typeface="Bell MT"/>
                <a:cs typeface="Bell MT"/>
                <a:sym typeface="Bell MT"/>
              </a:rPr>
              <a:t>LIST OF DDL COMMANDS</a:t>
            </a:r>
            <a:endParaRPr sz="4900" b="1">
              <a:solidFill>
                <a:srgbClr val="002060"/>
              </a:solidFill>
              <a:highlight>
                <a:schemeClr val="lt1"/>
              </a:highlight>
              <a:latin typeface="Bell MT"/>
              <a:ea typeface="Bell MT"/>
              <a:cs typeface="Bell MT"/>
              <a:sym typeface="Bell MT"/>
            </a:endParaRPr>
          </a:p>
        </p:txBody>
      </p:sp>
      <p:sp>
        <p:nvSpPr>
          <p:cNvPr id="105" name="Google Shape;105;g1f0e9eed0ae_0_8"/>
          <p:cNvSpPr txBox="1">
            <a:spLocks noGrp="1"/>
          </p:cNvSpPr>
          <p:nvPr>
            <p:ph type="body" idx="1"/>
          </p:nvPr>
        </p:nvSpPr>
        <p:spPr>
          <a:xfrm>
            <a:off x="5962975" y="1825625"/>
            <a:ext cx="5507100" cy="43512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600"/>
              <a:buFont typeface="Comic Sans MS"/>
              <a:buNone/>
            </a:pPr>
            <a:r>
              <a:rPr lang="en-US" sz="1600">
                <a:solidFill>
                  <a:schemeClr val="lt1"/>
                </a:solidFill>
                <a:latin typeface="Comic Sans MS"/>
                <a:ea typeface="Comic Sans MS"/>
                <a:cs typeface="Comic Sans MS"/>
                <a:sym typeface="Comic Sans MS"/>
              </a:rPr>
              <a:t>DDL stands for Data Definition Language, and it is a subset of SQL</a:t>
            </a:r>
            <a:endParaRPr sz="1600">
              <a:solidFill>
                <a:schemeClr val="lt1"/>
              </a:solidFill>
              <a:latin typeface="Comic Sans MS"/>
              <a:ea typeface="Comic Sans MS"/>
              <a:cs typeface="Comic Sans MS"/>
              <a:sym typeface="Comic Sans MS"/>
            </a:endParaRPr>
          </a:p>
          <a:p>
            <a:pPr marL="0" lvl="0" indent="0" algn="l" rtl="0">
              <a:spcBef>
                <a:spcPts val="1000"/>
              </a:spcBef>
              <a:spcAft>
                <a:spcPts val="0"/>
              </a:spcAft>
              <a:buNone/>
            </a:pPr>
            <a:endParaRPr/>
          </a:p>
        </p:txBody>
      </p:sp>
      <p:sp>
        <p:nvSpPr>
          <p:cNvPr id="106" name="Google Shape;106;g1f0e9eed0ae_0_8"/>
          <p:cNvSpPr/>
          <p:nvPr/>
        </p:nvSpPr>
        <p:spPr>
          <a:xfrm>
            <a:off x="709925" y="1667450"/>
            <a:ext cx="5507100" cy="4998900"/>
          </a:xfrm>
          <a:prstGeom prst="roundRect">
            <a:avLst>
              <a:gd name="adj" fmla="val 16667"/>
            </a:avLst>
          </a:prstGeom>
          <a:gradFill>
            <a:gsLst>
              <a:gs pos="0">
                <a:srgbClr val="012D86"/>
              </a:gs>
              <a:gs pos="100000">
                <a:srgbClr val="0E2557"/>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600"/>
              <a:buFont typeface="Comic Sans MS"/>
              <a:buNone/>
            </a:pPr>
            <a:endParaRPr sz="1600" b="0" i="0" u="none" strike="noStrike" cap="none">
              <a:solidFill>
                <a:schemeClr val="lt1"/>
              </a:solidFill>
              <a:latin typeface="Comic Sans MS"/>
              <a:ea typeface="Comic Sans MS"/>
              <a:cs typeface="Comic Sans MS"/>
              <a:sym typeface="Comic Sans MS"/>
            </a:endParaRPr>
          </a:p>
        </p:txBody>
      </p:sp>
      <p:pic>
        <p:nvPicPr>
          <p:cNvPr id="107" name="Google Shape;107;g1f0e9eed0ae_0_8"/>
          <p:cNvPicPr preferRelativeResize="0"/>
          <p:nvPr/>
        </p:nvPicPr>
        <p:blipFill>
          <a:blip r:embed="rId3">
            <a:alphaModFix/>
          </a:blip>
          <a:stretch>
            <a:fillRect/>
          </a:stretch>
        </p:blipFill>
        <p:spPr>
          <a:xfrm>
            <a:off x="6602275" y="1580575"/>
            <a:ext cx="4867799" cy="4841298"/>
          </a:xfrm>
          <a:prstGeom prst="rect">
            <a:avLst/>
          </a:prstGeom>
          <a:noFill/>
          <a:ln>
            <a:noFill/>
          </a:ln>
        </p:spPr>
      </p:pic>
      <p:sp>
        <p:nvSpPr>
          <p:cNvPr id="108" name="Google Shape;108;g1f0e9eed0ae_0_8"/>
          <p:cNvSpPr txBox="1"/>
          <p:nvPr/>
        </p:nvSpPr>
        <p:spPr>
          <a:xfrm>
            <a:off x="1284425" y="2249200"/>
            <a:ext cx="4504200" cy="39276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sz="3700">
                <a:solidFill>
                  <a:schemeClr val="lt1"/>
                </a:solidFill>
                <a:latin typeface="Calibri"/>
                <a:ea typeface="Calibri"/>
                <a:cs typeface="Calibri"/>
                <a:sym typeface="Calibri"/>
              </a:rPr>
              <a:t>CREATE</a:t>
            </a:r>
            <a:endParaRPr sz="3700">
              <a:solidFill>
                <a:schemeClr val="lt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US" sz="3700">
                <a:solidFill>
                  <a:schemeClr val="lt1"/>
                </a:solidFill>
                <a:latin typeface="Calibri"/>
                <a:ea typeface="Calibri"/>
                <a:cs typeface="Calibri"/>
                <a:sym typeface="Calibri"/>
              </a:rPr>
              <a:t>ALTER</a:t>
            </a:r>
            <a:endParaRPr sz="3700">
              <a:solidFill>
                <a:schemeClr val="lt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US" sz="3700">
                <a:solidFill>
                  <a:schemeClr val="lt1"/>
                </a:solidFill>
                <a:latin typeface="Calibri"/>
                <a:ea typeface="Calibri"/>
                <a:cs typeface="Calibri"/>
                <a:sym typeface="Calibri"/>
              </a:rPr>
              <a:t>DROP</a:t>
            </a:r>
            <a:endParaRPr sz="3700">
              <a:solidFill>
                <a:schemeClr val="lt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US" sz="3700">
                <a:solidFill>
                  <a:schemeClr val="lt1"/>
                </a:solidFill>
                <a:latin typeface="Calibri"/>
                <a:ea typeface="Calibri"/>
                <a:cs typeface="Calibri"/>
                <a:sym typeface="Calibri"/>
              </a:rPr>
              <a:t>TRUNCATE</a:t>
            </a:r>
            <a:endParaRPr sz="3700">
              <a:solidFill>
                <a:schemeClr val="lt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US" sz="3700">
                <a:solidFill>
                  <a:schemeClr val="lt1"/>
                </a:solidFill>
                <a:latin typeface="Calibri"/>
                <a:ea typeface="Calibri"/>
                <a:cs typeface="Calibri"/>
                <a:sym typeface="Calibri"/>
              </a:rPr>
              <a:t>RENAME</a:t>
            </a:r>
            <a:endParaRPr sz="32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633730" y="2296795"/>
            <a:ext cx="6369685" cy="188468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b="0" i="0" u="none" strike="noStrike" cap="none">
                <a:solidFill>
                  <a:schemeClr val="lt1"/>
                </a:solidFill>
                <a:latin typeface="Comic Sans MS"/>
                <a:ea typeface="Comic Sans MS"/>
                <a:cs typeface="Comic Sans MS"/>
                <a:sym typeface="Comic Sans MS"/>
              </a:rPr>
              <a:t> The CREATE statement is used to create new database objects such as tables, views, indexes, and constraints. It defines the structure of the object, including column names, data types, and other properties.</a:t>
            </a:r>
            <a:endParaRPr sz="1600" b="0" i="0" u="none" strike="noStrike" cap="none">
              <a:solidFill>
                <a:schemeClr val="lt1"/>
              </a:solidFill>
              <a:latin typeface="Comic Sans MS"/>
              <a:ea typeface="Comic Sans MS"/>
              <a:cs typeface="Comic Sans MS"/>
              <a:sym typeface="Comic Sans MS"/>
            </a:endParaRPr>
          </a:p>
        </p:txBody>
      </p:sp>
      <p:pic>
        <p:nvPicPr>
          <p:cNvPr id="114" name="Google Shape;114;p3" descr="4952527"/>
          <p:cNvPicPr preferRelativeResize="0">
            <a:picLocks noGrp="1"/>
          </p:cNvPicPr>
          <p:nvPr>
            <p:ph type="body" idx="1"/>
          </p:nvPr>
        </p:nvPicPr>
        <p:blipFill rotWithShape="1">
          <a:blip r:embed="rId3">
            <a:alphaModFix/>
          </a:blip>
          <a:srcRect/>
          <a:stretch/>
        </p:blipFill>
        <p:spPr>
          <a:xfrm>
            <a:off x="7266940" y="1553210"/>
            <a:ext cx="4351655" cy="5108575"/>
          </a:xfrm>
          <a:prstGeom prst="rect">
            <a:avLst/>
          </a:prstGeom>
          <a:noFill/>
          <a:ln>
            <a:noFill/>
          </a:ln>
        </p:spPr>
      </p:pic>
      <p:pic>
        <p:nvPicPr>
          <p:cNvPr id="115" name="Google Shape;115;p3"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116" name="Google Shape;116;p3"/>
          <p:cNvSpPr/>
          <p:nvPr/>
        </p:nvSpPr>
        <p:spPr>
          <a:xfrm>
            <a:off x="572135" y="1150620"/>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3600"/>
              <a:buFont typeface="Bell MT"/>
              <a:buNone/>
            </a:pPr>
            <a:r>
              <a:rPr lang="en-US" sz="3600" b="1" i="0" u="none" strike="noStrike" cap="none">
                <a:solidFill>
                  <a:srgbClr val="002060"/>
                </a:solidFill>
                <a:latin typeface="Bell MT"/>
                <a:ea typeface="Bell MT"/>
                <a:cs typeface="Bell MT"/>
                <a:sym typeface="Bell MT"/>
              </a:rPr>
              <a:t>1. CREATE Statement:</a:t>
            </a:r>
            <a:endParaRPr sz="3600" b="1" i="0" u="none" strike="noStrike" cap="none">
              <a:solidFill>
                <a:srgbClr val="002060"/>
              </a:solidFill>
              <a:latin typeface="Bell MT"/>
              <a:ea typeface="Bell MT"/>
              <a:cs typeface="Bell MT"/>
              <a:sym typeface="Bell M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4"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122" name="Google Shape;122;p4"/>
          <p:cNvSpPr txBox="1"/>
          <p:nvPr/>
        </p:nvSpPr>
        <p:spPr>
          <a:xfrm>
            <a:off x="869315" y="665480"/>
            <a:ext cx="3830320"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Bell MT"/>
                <a:ea typeface="Bell MT"/>
                <a:cs typeface="Bell MT"/>
                <a:sym typeface="Bell MT"/>
              </a:rPr>
              <a:t>a) CREATE Table:</a:t>
            </a:r>
            <a:endParaRPr sz="2000" b="1">
              <a:solidFill>
                <a:schemeClr val="dk1"/>
              </a:solidFill>
              <a:latin typeface="Bell MT"/>
              <a:ea typeface="Bell MT"/>
              <a:cs typeface="Bell MT"/>
              <a:sym typeface="Bell MT"/>
            </a:endParaRPr>
          </a:p>
          <a:p>
            <a:pPr marL="0" marR="0" lvl="0" indent="0" algn="l" rtl="0">
              <a:spcBef>
                <a:spcPts val="0"/>
              </a:spcBef>
              <a:spcAft>
                <a:spcPts val="0"/>
              </a:spcAft>
              <a:buNone/>
            </a:pPr>
            <a:endParaRPr sz="2000" b="1">
              <a:solidFill>
                <a:schemeClr val="dk1"/>
              </a:solidFill>
              <a:latin typeface="Bell MT"/>
              <a:ea typeface="Bell MT"/>
              <a:cs typeface="Bell MT"/>
              <a:sym typeface="Bell MT"/>
            </a:endParaRPr>
          </a:p>
          <a:p>
            <a:pPr marL="0" marR="0" lvl="0" indent="0" algn="l" rtl="0">
              <a:spcBef>
                <a:spcPts val="0"/>
              </a:spcBef>
              <a:spcAft>
                <a:spcPts val="0"/>
              </a:spcAft>
              <a:buNone/>
            </a:pPr>
            <a:endParaRPr sz="2000" b="1">
              <a:solidFill>
                <a:schemeClr val="dk1"/>
              </a:solidFill>
              <a:latin typeface="Bell MT"/>
              <a:ea typeface="Bell MT"/>
              <a:cs typeface="Bell MT"/>
              <a:sym typeface="Bell MT"/>
            </a:endParaRPr>
          </a:p>
        </p:txBody>
      </p:sp>
      <p:pic>
        <p:nvPicPr>
          <p:cNvPr id="123" name="Google Shape;123;p4" descr="computer"/>
          <p:cNvPicPr preferRelativeResize="0">
            <a:picLocks noGrp="1"/>
          </p:cNvPicPr>
          <p:nvPr>
            <p:ph type="body" idx="1"/>
          </p:nvPr>
        </p:nvPicPr>
        <p:blipFill rotWithShape="1">
          <a:blip r:embed="rId4">
            <a:alphaModFix/>
          </a:blip>
          <a:srcRect/>
          <a:stretch/>
        </p:blipFill>
        <p:spPr>
          <a:xfrm>
            <a:off x="-127635" y="3602355"/>
            <a:ext cx="5824855" cy="2258060"/>
          </a:xfrm>
          <a:prstGeom prst="rect">
            <a:avLst/>
          </a:prstGeom>
          <a:noFill/>
          <a:ln>
            <a:noFill/>
          </a:ln>
        </p:spPr>
      </p:pic>
      <p:sp>
        <p:nvSpPr>
          <p:cNvPr id="124" name="Google Shape;124;p4"/>
          <p:cNvSpPr txBox="1"/>
          <p:nvPr/>
        </p:nvSpPr>
        <p:spPr>
          <a:xfrm>
            <a:off x="1148080" y="4043045"/>
            <a:ext cx="3273425"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table_name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column1 datatype constraint,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column2 datatype constraint,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pic>
        <p:nvPicPr>
          <p:cNvPr id="125" name="Google Shape;125;p4" descr="computer"/>
          <p:cNvPicPr preferRelativeResize="0"/>
          <p:nvPr/>
        </p:nvPicPr>
        <p:blipFill rotWithShape="1">
          <a:blip r:embed="rId4">
            <a:alphaModFix/>
          </a:blip>
          <a:srcRect/>
          <a:stretch/>
        </p:blipFill>
        <p:spPr>
          <a:xfrm>
            <a:off x="6501765" y="3704590"/>
            <a:ext cx="5824855" cy="2515870"/>
          </a:xfrm>
          <a:prstGeom prst="rect">
            <a:avLst/>
          </a:prstGeom>
          <a:noFill/>
          <a:ln>
            <a:noFill/>
          </a:ln>
        </p:spPr>
      </p:pic>
      <p:sp>
        <p:nvSpPr>
          <p:cNvPr id="126" name="Google Shape;126;p4"/>
          <p:cNvSpPr txBox="1"/>
          <p:nvPr/>
        </p:nvSpPr>
        <p:spPr>
          <a:xfrm>
            <a:off x="7777480" y="4145280"/>
            <a:ext cx="3273425" cy="1198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id INT PRIMARY KEY,</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name VARCHAR(50) NOT NULL,</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age 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salary DECIMAL(10, 2)</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127" name="Google Shape;127;p4"/>
          <p:cNvSpPr/>
          <p:nvPr/>
        </p:nvSpPr>
        <p:spPr>
          <a:xfrm>
            <a:off x="869315" y="1426210"/>
            <a:ext cx="6369685" cy="116840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endParaRPr sz="1600">
              <a:solidFill>
                <a:schemeClr val="lt1"/>
              </a:solidFill>
              <a:latin typeface="Comic Sans MS"/>
              <a:ea typeface="Comic Sans MS"/>
              <a:cs typeface="Comic Sans MS"/>
              <a:sym typeface="Comic Sans MS"/>
            </a:endParaRPr>
          </a:p>
          <a:p>
            <a:pPr marL="0" marR="0" lvl="0" indent="0" algn="l" rtl="0">
              <a:lnSpc>
                <a:spcPct val="110000"/>
              </a:lnSpc>
              <a:spcBef>
                <a:spcPts val="1000"/>
              </a:spcBef>
              <a:spcAft>
                <a:spcPts val="0"/>
              </a:spcAft>
              <a:buClr>
                <a:schemeClr val="lt1"/>
              </a:buClr>
              <a:buSzPts val="1800"/>
              <a:buFont typeface="Arial"/>
              <a:buNone/>
            </a:pPr>
            <a:endParaRPr sz="1600">
              <a:solidFill>
                <a:schemeClr val="lt1"/>
              </a:solidFill>
              <a:latin typeface="Comic Sans MS"/>
              <a:ea typeface="Comic Sans MS"/>
              <a:cs typeface="Comic Sans MS"/>
              <a:sym typeface="Comic Sans MS"/>
            </a:endParaRPr>
          </a:p>
          <a:p>
            <a:pPr marL="0" marR="0" lvl="0" indent="0" algn="l" rtl="0">
              <a:lnSpc>
                <a:spcPct val="110000"/>
              </a:lnSpc>
              <a:spcBef>
                <a:spcPts val="100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 It creates a new table with the specified name and defines the columns, data types, and constraints.</a:t>
            </a:r>
            <a:endParaRPr sz="1600">
              <a:solidFill>
                <a:schemeClr val="lt1"/>
              </a:solidFill>
              <a:latin typeface="Comic Sans MS"/>
              <a:ea typeface="Comic Sans MS"/>
              <a:cs typeface="Comic Sans MS"/>
              <a:sym typeface="Comic Sans MS"/>
            </a:endParaRPr>
          </a:p>
          <a:p>
            <a:pPr marL="0" marR="0" lvl="0" indent="0" algn="l" rtl="0">
              <a:lnSpc>
                <a:spcPct val="110000"/>
              </a:lnSpc>
              <a:spcBef>
                <a:spcPts val="1000"/>
              </a:spcBef>
              <a:spcAft>
                <a:spcPts val="0"/>
              </a:spcAft>
              <a:buClr>
                <a:schemeClr val="lt1"/>
              </a:buClr>
              <a:buSzPts val="1800"/>
              <a:buFont typeface="Arial"/>
              <a:buNone/>
            </a:pPr>
            <a:endParaRPr sz="1600">
              <a:solidFill>
                <a:schemeClr val="lt1"/>
              </a:solidFill>
              <a:latin typeface="Comic Sans MS"/>
              <a:ea typeface="Comic Sans MS"/>
              <a:cs typeface="Comic Sans MS"/>
              <a:sym typeface="Comic Sans MS"/>
            </a:endParaRPr>
          </a:p>
          <a:p>
            <a:pPr marL="0" marR="0" lvl="0" indent="0" algn="l" rtl="0">
              <a:lnSpc>
                <a:spcPct val="110000"/>
              </a:lnSpc>
              <a:spcBef>
                <a:spcPts val="1000"/>
              </a:spcBef>
              <a:spcAft>
                <a:spcPts val="0"/>
              </a:spcAft>
              <a:buClr>
                <a:schemeClr val="lt1"/>
              </a:buClr>
              <a:buSzPts val="1800"/>
              <a:buFont typeface="Arial"/>
              <a:buNone/>
            </a:pPr>
            <a:endParaRPr sz="1600">
              <a:solidFill>
                <a:schemeClr val="lt1"/>
              </a:solidFill>
              <a:latin typeface="Comic Sans MS"/>
              <a:ea typeface="Comic Sans MS"/>
              <a:cs typeface="Comic Sans MS"/>
              <a:sym typeface="Comic Sans MS"/>
            </a:endParaRPr>
          </a:p>
        </p:txBody>
      </p:sp>
      <p:sp>
        <p:nvSpPr>
          <p:cNvPr id="128" name="Google Shape;128;p4"/>
          <p:cNvSpPr txBox="1"/>
          <p:nvPr/>
        </p:nvSpPr>
        <p:spPr>
          <a:xfrm>
            <a:off x="948055" y="3373755"/>
            <a:ext cx="92075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129" name="Google Shape;129;p4"/>
          <p:cNvSpPr txBox="1"/>
          <p:nvPr/>
        </p:nvSpPr>
        <p:spPr>
          <a:xfrm>
            <a:off x="7334885" y="3446780"/>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par>
                                <p:cTn id="13" presetID="10" presetClass="entr" presetSubtype="0" fill="hold" nodeType="with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500"/>
                                        <p:tgtEl>
                                          <p:spTgt spid="128"/>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1000"/>
                                        <p:tgtEl>
                                          <p:spTgt spid="129"/>
                                        </p:tgtEl>
                                      </p:cBhvr>
                                    </p:animEffect>
                                  </p:childTnLst>
                                </p:cTn>
                              </p:par>
                              <p:par>
                                <p:cTn id="24" presetID="10" presetClass="entr" presetSubtype="0" fill="hold"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1000"/>
                                        <p:tgtEl>
                                          <p:spTgt spid="126"/>
                                        </p:tgtEl>
                                      </p:cBhvr>
                                    </p:animEffect>
                                  </p:childTnLst>
                                </p:cTn>
                              </p:par>
                              <p:par>
                                <p:cTn id="27" presetID="10"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p:nvPr/>
        </p:nvSpPr>
        <p:spPr>
          <a:xfrm>
            <a:off x="602615" y="1760855"/>
            <a:ext cx="6369685" cy="131762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ALTER statement is used to modify the structure of existing database objects. </a:t>
            </a:r>
            <a:endParaRPr sz="1600">
              <a:solidFill>
                <a:schemeClr val="lt1"/>
              </a:solidFill>
              <a:latin typeface="Comic Sans MS"/>
              <a:ea typeface="Comic Sans MS"/>
              <a:cs typeface="Comic Sans MS"/>
              <a:sym typeface="Comic Sans MS"/>
            </a:endParaRPr>
          </a:p>
        </p:txBody>
      </p:sp>
      <p:pic>
        <p:nvPicPr>
          <p:cNvPr id="135" name="Google Shape;135;p5" descr="4952527"/>
          <p:cNvPicPr preferRelativeResize="0">
            <a:picLocks noGrp="1"/>
          </p:cNvPicPr>
          <p:nvPr>
            <p:ph type="body" idx="1"/>
          </p:nvPr>
        </p:nvPicPr>
        <p:blipFill rotWithShape="1">
          <a:blip r:embed="rId3">
            <a:alphaModFix/>
          </a:blip>
          <a:srcRect/>
          <a:stretch/>
        </p:blipFill>
        <p:spPr>
          <a:xfrm>
            <a:off x="7266940" y="1553210"/>
            <a:ext cx="4351655" cy="5108575"/>
          </a:xfrm>
          <a:prstGeom prst="rect">
            <a:avLst/>
          </a:prstGeom>
          <a:noFill/>
          <a:ln>
            <a:noFill/>
          </a:ln>
        </p:spPr>
      </p:pic>
      <p:pic>
        <p:nvPicPr>
          <p:cNvPr id="136" name="Google Shape;136;p5"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137" name="Google Shape;137;p5"/>
          <p:cNvSpPr/>
          <p:nvPr/>
        </p:nvSpPr>
        <p:spPr>
          <a:xfrm>
            <a:off x="541020" y="43497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4000"/>
              <a:buFont typeface="Bell MT"/>
              <a:buNone/>
            </a:pPr>
            <a:r>
              <a:rPr lang="en-US" sz="4000" b="1">
                <a:solidFill>
                  <a:srgbClr val="002060"/>
                </a:solidFill>
                <a:latin typeface="Bell MT"/>
                <a:ea typeface="Bell MT"/>
                <a:cs typeface="Bell MT"/>
                <a:sym typeface="Bell MT"/>
              </a:rPr>
              <a:t>2. Alter Statement:</a:t>
            </a:r>
            <a:endParaRPr sz="4000" b="1">
              <a:solidFill>
                <a:srgbClr val="002060"/>
              </a:solidFill>
              <a:latin typeface="Bell MT"/>
              <a:ea typeface="Bell MT"/>
              <a:cs typeface="Bell MT"/>
              <a:sym typeface="Bell M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3"/>
          <p:cNvPicPr preferRelativeResize="0"/>
          <p:nvPr/>
        </p:nvPicPr>
        <p:blipFill rotWithShape="1">
          <a:blip r:embed="rId3">
            <a:alphaModFix/>
          </a:blip>
          <a:srcRect/>
          <a:stretch/>
        </p:blipFill>
        <p:spPr>
          <a:xfrm>
            <a:off x="10270877" y="5519471"/>
            <a:ext cx="1560611" cy="1170978"/>
          </a:xfrm>
          <a:prstGeom prst="rect">
            <a:avLst/>
          </a:prstGeom>
          <a:noFill/>
          <a:ln>
            <a:noFill/>
          </a:ln>
        </p:spPr>
      </p:pic>
      <p:sp>
        <p:nvSpPr>
          <p:cNvPr id="74" name="Google Shape;74;p3"/>
          <p:cNvSpPr/>
          <p:nvPr/>
        </p:nvSpPr>
        <p:spPr>
          <a:xfrm>
            <a:off x="3148940" y="3033001"/>
            <a:ext cx="4762" cy="3174"/>
          </a:xfrm>
          <a:custGeom>
            <a:avLst/>
            <a:gdLst/>
            <a:ahLst/>
            <a:cxnLst/>
            <a:rect l="l" t="t" r="r" b="b"/>
            <a:pathLst>
              <a:path w="1" h="1" extrusionOk="0">
                <a:moveTo>
                  <a:pt x="0" y="1"/>
                </a:moveTo>
                <a:cubicBezTo>
                  <a:pt x="1" y="1"/>
                  <a:pt x="1" y="1"/>
                  <a:pt x="1" y="1"/>
                </a:cubicBezTo>
                <a:cubicBezTo>
                  <a:pt x="1" y="0"/>
                  <a:pt x="1" y="0"/>
                  <a:pt x="1" y="0"/>
                </a:cubicBezTo>
                <a:cubicBezTo>
                  <a:pt x="1" y="0"/>
                  <a:pt x="0" y="1"/>
                  <a:pt x="0" y="1"/>
                </a:cubicBezTo>
                <a:close/>
              </a:path>
            </a:pathLst>
          </a:custGeom>
          <a:solidFill>
            <a:schemeClr val="accent2"/>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sp>
        <p:nvSpPr>
          <p:cNvPr id="75" name="Google Shape;75;p3"/>
          <p:cNvSpPr/>
          <p:nvPr/>
        </p:nvSpPr>
        <p:spPr>
          <a:xfrm>
            <a:off x="1680727" y="2630025"/>
            <a:ext cx="1118095" cy="161583"/>
          </a:xfrm>
          <a:prstGeom prst="rect">
            <a:avLst/>
          </a:prstGeom>
          <a:noFill/>
          <a:ln>
            <a:noFill/>
          </a:ln>
        </p:spPr>
        <p:txBody>
          <a:bodyPr spcFirstLastPara="1" wrap="square" lIns="0" tIns="0" rIns="0" bIns="0" anchor="t" anchorCtr="0">
            <a:spAutoFit/>
          </a:bodyPr>
          <a:lstStyle/>
          <a:p>
            <a:r>
              <a:rPr lang="en-US" sz="1050" b="1">
                <a:solidFill>
                  <a:schemeClr val="lt2"/>
                </a:solidFill>
                <a:latin typeface="Montserrat SemiBold"/>
                <a:ea typeface="Montserrat SemiBold"/>
                <a:cs typeface="Montserrat SemiBold"/>
                <a:sym typeface="Montserrat SemiBold"/>
              </a:rPr>
              <a:t>Object Oriented</a:t>
            </a:r>
            <a:endParaRPr sz="1600">
              <a:solidFill>
                <a:schemeClr val="lt2"/>
              </a:solidFill>
              <a:latin typeface="Montserrat SemiBold"/>
              <a:ea typeface="Montserrat SemiBold"/>
              <a:cs typeface="Montserrat SemiBold"/>
              <a:sym typeface="Montserrat SemiBold"/>
            </a:endParaRPr>
          </a:p>
        </p:txBody>
      </p:sp>
      <p:sp>
        <p:nvSpPr>
          <p:cNvPr id="76" name="Google Shape;76;p3"/>
          <p:cNvSpPr/>
          <p:nvPr/>
        </p:nvSpPr>
        <p:spPr>
          <a:xfrm>
            <a:off x="10671821" y="2999752"/>
            <a:ext cx="4762" cy="3174"/>
          </a:xfrm>
          <a:custGeom>
            <a:avLst/>
            <a:gdLst/>
            <a:ahLst/>
            <a:cxnLst/>
            <a:rect l="l" t="t" r="r" b="b"/>
            <a:pathLst>
              <a:path w="1" h="1" extrusionOk="0">
                <a:moveTo>
                  <a:pt x="0" y="1"/>
                </a:moveTo>
                <a:cubicBezTo>
                  <a:pt x="1" y="1"/>
                  <a:pt x="1" y="1"/>
                  <a:pt x="1" y="1"/>
                </a:cubicBezTo>
                <a:cubicBezTo>
                  <a:pt x="1" y="0"/>
                  <a:pt x="1" y="0"/>
                  <a:pt x="1" y="0"/>
                </a:cubicBezTo>
                <a:cubicBezTo>
                  <a:pt x="1" y="0"/>
                  <a:pt x="0" y="1"/>
                  <a:pt x="0" y="1"/>
                </a:cubicBezTo>
                <a:close/>
              </a:path>
            </a:pathLst>
          </a:custGeom>
          <a:solidFill>
            <a:schemeClr val="accent2"/>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sp>
        <p:nvSpPr>
          <p:cNvPr id="77" name="Google Shape;77;p3"/>
          <p:cNvSpPr txBox="1"/>
          <p:nvPr/>
        </p:nvSpPr>
        <p:spPr>
          <a:xfrm>
            <a:off x="663019" y="220974"/>
            <a:ext cx="10668000" cy="767882"/>
          </a:xfrm>
          <a:prstGeom prst="rect">
            <a:avLst/>
          </a:prstGeom>
          <a:noFill/>
          <a:ln>
            <a:noFill/>
          </a:ln>
        </p:spPr>
        <p:txBody>
          <a:bodyPr spcFirstLastPara="1" wrap="square" lIns="45713" tIns="22850" rIns="45713" bIns="22850" anchor="b" anchorCtr="0">
            <a:spAutoFit/>
          </a:bodyPr>
          <a:lstStyle/>
          <a:p>
            <a:pPr algn="ctr">
              <a:lnSpc>
                <a:spcPct val="134285"/>
              </a:lnSpc>
            </a:pPr>
            <a:r>
              <a:rPr lang="en-US" sz="3500" b="1">
                <a:solidFill>
                  <a:srgbClr val="277BA1"/>
                </a:solidFill>
                <a:latin typeface="Century Schoolbook"/>
                <a:ea typeface="Century Schoolbook"/>
                <a:cs typeface="Century Schoolbook"/>
                <a:sym typeface="Century Schoolbook"/>
              </a:rPr>
              <a:t>Why </a:t>
            </a:r>
            <a:r>
              <a:rPr lang="en-US" sz="3500" b="1">
                <a:solidFill>
                  <a:schemeClr val="accent2"/>
                </a:solidFill>
                <a:latin typeface="Century Schoolbook"/>
                <a:ea typeface="Century Schoolbook"/>
                <a:cs typeface="Century Schoolbook"/>
                <a:sym typeface="Century Schoolbook"/>
              </a:rPr>
              <a:t>Databases important?</a:t>
            </a:r>
            <a:endParaRPr sz="3500" b="1">
              <a:solidFill>
                <a:schemeClr val="accent2"/>
              </a:solidFill>
              <a:latin typeface="Century Schoolbook"/>
              <a:ea typeface="Century Schoolbook"/>
              <a:cs typeface="Century Schoolbook"/>
              <a:sym typeface="Century Schoolbook"/>
            </a:endParaRPr>
          </a:p>
        </p:txBody>
      </p:sp>
      <p:grpSp>
        <p:nvGrpSpPr>
          <p:cNvPr id="78" name="Google Shape;78;p3"/>
          <p:cNvGrpSpPr/>
          <p:nvPr/>
        </p:nvGrpSpPr>
        <p:grpSpPr>
          <a:xfrm>
            <a:off x="5244316" y="2539058"/>
            <a:ext cx="1943864" cy="1826140"/>
            <a:chOff x="9990852" y="4789517"/>
            <a:chExt cx="3887728" cy="3652280"/>
          </a:xfrm>
        </p:grpSpPr>
        <p:sp>
          <p:nvSpPr>
            <p:cNvPr id="79" name="Google Shape;79;p3"/>
            <p:cNvSpPr/>
            <p:nvPr/>
          </p:nvSpPr>
          <p:spPr>
            <a:xfrm>
              <a:off x="9990852" y="4789517"/>
              <a:ext cx="3887728" cy="3652280"/>
            </a:xfrm>
            <a:prstGeom prst="ellipse">
              <a:avLst/>
            </a:prstGeom>
            <a:solidFill>
              <a:schemeClr val="accent3"/>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sp>
          <p:nvSpPr>
            <p:cNvPr id="80" name="Google Shape;80;p3"/>
            <p:cNvSpPr/>
            <p:nvPr/>
          </p:nvSpPr>
          <p:spPr>
            <a:xfrm>
              <a:off x="10323191" y="5159122"/>
              <a:ext cx="3202059" cy="2920407"/>
            </a:xfrm>
            <a:prstGeom prst="ellipse">
              <a:avLst/>
            </a:prstGeom>
            <a:solidFill>
              <a:schemeClr val="lt1"/>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grpSp>
      <p:pic>
        <p:nvPicPr>
          <p:cNvPr id="81" name="Google Shape;81;p3"/>
          <p:cNvPicPr preferRelativeResize="0"/>
          <p:nvPr/>
        </p:nvPicPr>
        <p:blipFill rotWithShape="1">
          <a:blip r:embed="rId4">
            <a:alphaModFix/>
          </a:blip>
          <a:srcRect/>
          <a:stretch/>
        </p:blipFill>
        <p:spPr>
          <a:xfrm>
            <a:off x="5684494" y="2892703"/>
            <a:ext cx="1118850" cy="1118850"/>
          </a:xfrm>
          <a:prstGeom prst="rect">
            <a:avLst/>
          </a:prstGeom>
          <a:noFill/>
          <a:ln>
            <a:noFill/>
          </a:ln>
        </p:spPr>
      </p:pic>
      <p:grpSp>
        <p:nvGrpSpPr>
          <p:cNvPr id="82" name="Google Shape;82;p3"/>
          <p:cNvGrpSpPr/>
          <p:nvPr/>
        </p:nvGrpSpPr>
        <p:grpSpPr>
          <a:xfrm>
            <a:off x="3589787" y="1882815"/>
            <a:ext cx="1654530" cy="827969"/>
            <a:chOff x="7176398" y="3765630"/>
            <a:chExt cx="3309059" cy="1655938"/>
          </a:xfrm>
        </p:grpSpPr>
        <p:cxnSp>
          <p:nvCxnSpPr>
            <p:cNvPr id="83" name="Google Shape;83;p3"/>
            <p:cNvCxnSpPr/>
            <p:nvPr/>
          </p:nvCxnSpPr>
          <p:spPr>
            <a:xfrm>
              <a:off x="7176398" y="3765630"/>
              <a:ext cx="1241461" cy="0"/>
            </a:xfrm>
            <a:prstGeom prst="straightConnector1">
              <a:avLst/>
            </a:prstGeom>
            <a:noFill/>
            <a:ln w="9525" cap="flat" cmpd="sng">
              <a:solidFill>
                <a:schemeClr val="dk2"/>
              </a:solidFill>
              <a:prstDash val="solid"/>
              <a:miter lim="800000"/>
              <a:headEnd type="none" w="sm" len="sm"/>
              <a:tailEnd type="none" w="sm" len="sm"/>
            </a:ln>
          </p:spPr>
        </p:cxnSp>
        <p:cxnSp>
          <p:nvCxnSpPr>
            <p:cNvPr id="84" name="Google Shape;84;p3"/>
            <p:cNvCxnSpPr/>
            <p:nvPr/>
          </p:nvCxnSpPr>
          <p:spPr>
            <a:xfrm>
              <a:off x="8417859" y="3765630"/>
              <a:ext cx="2067598" cy="1655938"/>
            </a:xfrm>
            <a:prstGeom prst="straightConnector1">
              <a:avLst/>
            </a:prstGeom>
            <a:noFill/>
            <a:ln w="9525" cap="flat" cmpd="sng">
              <a:solidFill>
                <a:schemeClr val="dk2"/>
              </a:solidFill>
              <a:prstDash val="solid"/>
              <a:miter lim="800000"/>
              <a:headEnd type="none" w="sm" len="sm"/>
              <a:tailEnd type="none" w="sm" len="sm"/>
            </a:ln>
          </p:spPr>
        </p:cxnSp>
      </p:grpSp>
      <p:cxnSp>
        <p:nvCxnSpPr>
          <p:cNvPr id="85" name="Google Shape;85;p3"/>
          <p:cNvCxnSpPr/>
          <p:nvPr/>
        </p:nvCxnSpPr>
        <p:spPr>
          <a:xfrm>
            <a:off x="3589787" y="3470468"/>
            <a:ext cx="1446358" cy="0"/>
          </a:xfrm>
          <a:prstGeom prst="straightConnector1">
            <a:avLst/>
          </a:prstGeom>
          <a:noFill/>
          <a:ln w="9525" cap="flat" cmpd="sng">
            <a:solidFill>
              <a:schemeClr val="dk2"/>
            </a:solidFill>
            <a:prstDash val="solid"/>
            <a:miter lim="800000"/>
            <a:headEnd type="none" w="sm" len="sm"/>
            <a:tailEnd type="none" w="sm" len="sm"/>
          </a:ln>
        </p:spPr>
      </p:cxnSp>
      <p:grpSp>
        <p:nvGrpSpPr>
          <p:cNvPr id="86" name="Google Shape;86;p3"/>
          <p:cNvGrpSpPr/>
          <p:nvPr/>
        </p:nvGrpSpPr>
        <p:grpSpPr>
          <a:xfrm>
            <a:off x="3589786" y="4151480"/>
            <a:ext cx="1654530" cy="824735"/>
            <a:chOff x="7176397" y="8302959"/>
            <a:chExt cx="3309060" cy="1649469"/>
          </a:xfrm>
        </p:grpSpPr>
        <p:cxnSp>
          <p:nvCxnSpPr>
            <p:cNvPr id="87" name="Google Shape;87;p3"/>
            <p:cNvCxnSpPr/>
            <p:nvPr/>
          </p:nvCxnSpPr>
          <p:spPr>
            <a:xfrm rot="10800000" flipH="1">
              <a:off x="8417858" y="8302959"/>
              <a:ext cx="2067599" cy="1649469"/>
            </a:xfrm>
            <a:prstGeom prst="straightConnector1">
              <a:avLst/>
            </a:prstGeom>
            <a:noFill/>
            <a:ln w="9525" cap="flat" cmpd="sng">
              <a:solidFill>
                <a:schemeClr val="dk2"/>
              </a:solidFill>
              <a:prstDash val="solid"/>
              <a:miter lim="800000"/>
              <a:headEnd type="none" w="sm" len="sm"/>
              <a:tailEnd type="none" w="sm" len="sm"/>
            </a:ln>
          </p:spPr>
        </p:cxnSp>
        <p:cxnSp>
          <p:nvCxnSpPr>
            <p:cNvPr id="88" name="Google Shape;88;p3"/>
            <p:cNvCxnSpPr/>
            <p:nvPr/>
          </p:nvCxnSpPr>
          <p:spPr>
            <a:xfrm>
              <a:off x="7176397" y="9952428"/>
              <a:ext cx="1241461" cy="0"/>
            </a:xfrm>
            <a:prstGeom prst="straightConnector1">
              <a:avLst/>
            </a:prstGeom>
            <a:noFill/>
            <a:ln w="9525" cap="flat" cmpd="sng">
              <a:solidFill>
                <a:schemeClr val="dk2"/>
              </a:solidFill>
              <a:prstDash val="solid"/>
              <a:miter lim="800000"/>
              <a:headEnd type="none" w="sm" len="sm"/>
              <a:tailEnd type="none" w="sm" len="sm"/>
            </a:ln>
          </p:spPr>
        </p:cxnSp>
      </p:grpSp>
      <p:cxnSp>
        <p:nvCxnSpPr>
          <p:cNvPr id="89" name="Google Shape;89;p3"/>
          <p:cNvCxnSpPr/>
          <p:nvPr/>
        </p:nvCxnSpPr>
        <p:spPr>
          <a:xfrm>
            <a:off x="7389562" y="3533975"/>
            <a:ext cx="1446358" cy="0"/>
          </a:xfrm>
          <a:prstGeom prst="straightConnector1">
            <a:avLst/>
          </a:prstGeom>
          <a:noFill/>
          <a:ln w="9525" cap="flat" cmpd="sng">
            <a:solidFill>
              <a:schemeClr val="dk2"/>
            </a:solidFill>
            <a:prstDash val="solid"/>
            <a:miter lim="800000"/>
            <a:headEnd type="none" w="sm" len="sm"/>
            <a:tailEnd type="none" w="sm" len="sm"/>
          </a:ln>
        </p:spPr>
      </p:cxnSp>
      <p:grpSp>
        <p:nvGrpSpPr>
          <p:cNvPr id="90" name="Google Shape;90;p3"/>
          <p:cNvGrpSpPr/>
          <p:nvPr/>
        </p:nvGrpSpPr>
        <p:grpSpPr>
          <a:xfrm>
            <a:off x="7174733" y="1981830"/>
            <a:ext cx="1728421" cy="731311"/>
            <a:chOff x="14346291" y="3963660"/>
            <a:chExt cx="3456842" cy="1462622"/>
          </a:xfrm>
        </p:grpSpPr>
        <p:cxnSp>
          <p:nvCxnSpPr>
            <p:cNvPr id="91" name="Google Shape;91;p3"/>
            <p:cNvCxnSpPr/>
            <p:nvPr/>
          </p:nvCxnSpPr>
          <p:spPr>
            <a:xfrm rot="10800000" flipH="1">
              <a:off x="14346291" y="3963660"/>
              <a:ext cx="2242275" cy="1462622"/>
            </a:xfrm>
            <a:prstGeom prst="straightConnector1">
              <a:avLst/>
            </a:prstGeom>
            <a:noFill/>
            <a:ln w="9525" cap="flat" cmpd="sng">
              <a:solidFill>
                <a:schemeClr val="dk2"/>
              </a:solidFill>
              <a:prstDash val="solid"/>
              <a:miter lim="800000"/>
              <a:headEnd type="none" w="sm" len="sm"/>
              <a:tailEnd type="none" w="sm" len="sm"/>
            </a:ln>
          </p:spPr>
        </p:cxnSp>
        <p:cxnSp>
          <p:nvCxnSpPr>
            <p:cNvPr id="92" name="Google Shape;92;p3"/>
            <p:cNvCxnSpPr/>
            <p:nvPr/>
          </p:nvCxnSpPr>
          <p:spPr>
            <a:xfrm>
              <a:off x="16561672" y="3975404"/>
              <a:ext cx="1241461" cy="0"/>
            </a:xfrm>
            <a:prstGeom prst="straightConnector1">
              <a:avLst/>
            </a:prstGeom>
            <a:noFill/>
            <a:ln w="9525" cap="flat" cmpd="sng">
              <a:solidFill>
                <a:schemeClr val="dk2"/>
              </a:solidFill>
              <a:prstDash val="solid"/>
              <a:miter lim="800000"/>
              <a:headEnd type="none" w="sm" len="sm"/>
              <a:tailEnd type="none" w="sm" len="sm"/>
            </a:ln>
          </p:spPr>
        </p:cxnSp>
      </p:grpSp>
      <p:grpSp>
        <p:nvGrpSpPr>
          <p:cNvPr id="93" name="Google Shape;93;p3"/>
          <p:cNvGrpSpPr/>
          <p:nvPr/>
        </p:nvGrpSpPr>
        <p:grpSpPr>
          <a:xfrm>
            <a:off x="7092133" y="4247858"/>
            <a:ext cx="1816085" cy="836881"/>
            <a:chOff x="14181091" y="8495716"/>
            <a:chExt cx="3632169" cy="1673762"/>
          </a:xfrm>
        </p:grpSpPr>
        <p:cxnSp>
          <p:nvCxnSpPr>
            <p:cNvPr id="94" name="Google Shape;94;p3"/>
            <p:cNvCxnSpPr/>
            <p:nvPr/>
          </p:nvCxnSpPr>
          <p:spPr>
            <a:xfrm rot="10800000">
              <a:off x="14181091" y="8495716"/>
              <a:ext cx="2380581" cy="1668364"/>
            </a:xfrm>
            <a:prstGeom prst="straightConnector1">
              <a:avLst/>
            </a:prstGeom>
            <a:noFill/>
            <a:ln w="9525" cap="flat" cmpd="sng">
              <a:solidFill>
                <a:schemeClr val="dk2"/>
              </a:solidFill>
              <a:prstDash val="solid"/>
              <a:miter lim="800000"/>
              <a:headEnd type="none" w="sm" len="sm"/>
              <a:tailEnd type="none" w="sm" len="sm"/>
            </a:ln>
          </p:spPr>
        </p:cxnSp>
        <p:cxnSp>
          <p:nvCxnSpPr>
            <p:cNvPr id="95" name="Google Shape;95;p3"/>
            <p:cNvCxnSpPr/>
            <p:nvPr/>
          </p:nvCxnSpPr>
          <p:spPr>
            <a:xfrm>
              <a:off x="16571799" y="10169478"/>
              <a:ext cx="1241461" cy="0"/>
            </a:xfrm>
            <a:prstGeom prst="straightConnector1">
              <a:avLst/>
            </a:prstGeom>
            <a:noFill/>
            <a:ln w="9525" cap="flat" cmpd="sng">
              <a:solidFill>
                <a:schemeClr val="dk2"/>
              </a:solidFill>
              <a:prstDash val="solid"/>
              <a:miter lim="800000"/>
              <a:headEnd type="none" w="sm" len="sm"/>
              <a:tailEnd type="none" w="sm" len="sm"/>
            </a:ln>
          </p:spPr>
        </p:cxnSp>
      </p:grpSp>
      <p:grpSp>
        <p:nvGrpSpPr>
          <p:cNvPr id="96" name="Google Shape;96;p3"/>
          <p:cNvGrpSpPr/>
          <p:nvPr/>
        </p:nvGrpSpPr>
        <p:grpSpPr>
          <a:xfrm>
            <a:off x="908425" y="1490445"/>
            <a:ext cx="2440444" cy="806334"/>
            <a:chOff x="1813675" y="2951115"/>
            <a:chExt cx="4880887" cy="1612668"/>
          </a:xfrm>
        </p:grpSpPr>
        <p:sp>
          <p:nvSpPr>
            <p:cNvPr id="97" name="Google Shape;97;p3"/>
            <p:cNvSpPr/>
            <p:nvPr/>
          </p:nvSpPr>
          <p:spPr>
            <a:xfrm>
              <a:off x="1813675" y="2951115"/>
              <a:ext cx="4880887" cy="1608834"/>
            </a:xfrm>
            <a:prstGeom prst="flowChartTerminator">
              <a:avLst/>
            </a:prstGeom>
            <a:solidFill>
              <a:srgbClr val="277BA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98" name="Google Shape;98;p3"/>
            <p:cNvSpPr txBox="1"/>
            <p:nvPr/>
          </p:nvSpPr>
          <p:spPr>
            <a:xfrm>
              <a:off x="2774023" y="3363495"/>
              <a:ext cx="3018903" cy="1200288"/>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Organization</a:t>
              </a:r>
              <a:endParaRPr b="1">
                <a:solidFill>
                  <a:schemeClr val="lt2"/>
                </a:solidFill>
                <a:latin typeface="Times New Roman"/>
                <a:ea typeface="Times New Roman"/>
                <a:cs typeface="Times New Roman"/>
                <a:sym typeface="Times New Roman"/>
              </a:endParaRPr>
            </a:p>
            <a:p>
              <a:endParaRPr>
                <a:solidFill>
                  <a:schemeClr val="lt2"/>
                </a:solidFill>
                <a:latin typeface="Calibri"/>
                <a:ea typeface="Calibri"/>
                <a:cs typeface="Calibri"/>
                <a:sym typeface="Calibri"/>
              </a:endParaRPr>
            </a:p>
          </p:txBody>
        </p:sp>
      </p:grpSp>
      <p:grpSp>
        <p:nvGrpSpPr>
          <p:cNvPr id="99" name="Google Shape;99;p3"/>
          <p:cNvGrpSpPr/>
          <p:nvPr/>
        </p:nvGrpSpPr>
        <p:grpSpPr>
          <a:xfrm>
            <a:off x="908425" y="2999752"/>
            <a:ext cx="2473190" cy="838255"/>
            <a:chOff x="1813675" y="5999504"/>
            <a:chExt cx="4946379" cy="1676509"/>
          </a:xfrm>
        </p:grpSpPr>
        <p:sp>
          <p:nvSpPr>
            <p:cNvPr id="100" name="Google Shape;100;p3"/>
            <p:cNvSpPr/>
            <p:nvPr/>
          </p:nvSpPr>
          <p:spPr>
            <a:xfrm>
              <a:off x="1813675" y="5999504"/>
              <a:ext cx="4946379" cy="1676509"/>
            </a:xfrm>
            <a:prstGeom prst="flowChartTerminator">
              <a:avLst/>
            </a:prstGeom>
            <a:solidFill>
              <a:srgbClr val="41A88C"/>
            </a:solidFill>
            <a:ln>
              <a:noFill/>
            </a:ln>
          </p:spPr>
          <p:txBody>
            <a:bodyPr spcFirstLastPara="1" wrap="square" lIns="45713" tIns="22850" rIns="45713" bIns="22850" anchor="ctr" anchorCtr="0">
              <a:noAutofit/>
            </a:bodyPr>
            <a:lstStyle/>
            <a:p>
              <a:pPr algn="ctr"/>
              <a:endParaRPr>
                <a:solidFill>
                  <a:schemeClr val="lt2"/>
                </a:solidFill>
                <a:latin typeface="Calibri"/>
                <a:ea typeface="Calibri"/>
                <a:cs typeface="Calibri"/>
                <a:sym typeface="Calibri"/>
              </a:endParaRPr>
            </a:p>
            <a:p>
              <a:pPr algn="ctr"/>
              <a:endParaRPr>
                <a:solidFill>
                  <a:schemeClr val="lt1"/>
                </a:solidFill>
                <a:latin typeface="Calibri"/>
                <a:ea typeface="Calibri"/>
                <a:cs typeface="Calibri"/>
                <a:sym typeface="Calibri"/>
              </a:endParaRPr>
            </a:p>
          </p:txBody>
        </p:sp>
        <p:sp>
          <p:nvSpPr>
            <p:cNvPr id="101" name="Google Shape;101;p3"/>
            <p:cNvSpPr txBox="1"/>
            <p:nvPr/>
          </p:nvSpPr>
          <p:spPr>
            <a:xfrm>
              <a:off x="2968139" y="6421618"/>
              <a:ext cx="3231623"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Consistency</a:t>
              </a:r>
              <a:endParaRPr>
                <a:solidFill>
                  <a:schemeClr val="lt2"/>
                </a:solidFill>
                <a:latin typeface="Calibri"/>
                <a:ea typeface="Calibri"/>
                <a:cs typeface="Calibri"/>
                <a:sym typeface="Calibri"/>
              </a:endParaRPr>
            </a:p>
          </p:txBody>
        </p:sp>
      </p:grpSp>
      <p:grpSp>
        <p:nvGrpSpPr>
          <p:cNvPr id="102" name="Google Shape;102;p3"/>
          <p:cNvGrpSpPr/>
          <p:nvPr/>
        </p:nvGrpSpPr>
        <p:grpSpPr>
          <a:xfrm>
            <a:off x="908425" y="4365198"/>
            <a:ext cx="2464182" cy="959185"/>
            <a:chOff x="1872979" y="8730396"/>
            <a:chExt cx="4869060" cy="1918370"/>
          </a:xfrm>
        </p:grpSpPr>
        <p:grpSp>
          <p:nvGrpSpPr>
            <p:cNvPr id="103" name="Google Shape;103;p3"/>
            <p:cNvGrpSpPr/>
            <p:nvPr/>
          </p:nvGrpSpPr>
          <p:grpSpPr>
            <a:xfrm>
              <a:off x="1872979" y="8730396"/>
              <a:ext cx="4821583" cy="1918370"/>
              <a:chOff x="2751766" y="6990497"/>
              <a:chExt cx="4114800" cy="1721863"/>
            </a:xfrm>
          </p:grpSpPr>
          <p:sp>
            <p:nvSpPr>
              <p:cNvPr id="104" name="Google Shape;104;p3"/>
              <p:cNvSpPr/>
              <p:nvPr/>
            </p:nvSpPr>
            <p:spPr>
              <a:xfrm>
                <a:off x="2751766" y="7340760"/>
                <a:ext cx="4114800" cy="1371600"/>
              </a:xfrm>
              <a:prstGeom prst="flowChartTerminator">
                <a:avLst/>
              </a:prstGeom>
              <a:solidFill>
                <a:srgbClr val="FAC54B"/>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05" name="Google Shape;105;p3"/>
              <p:cNvSpPr/>
              <p:nvPr/>
            </p:nvSpPr>
            <p:spPr>
              <a:xfrm>
                <a:off x="3088985" y="6990497"/>
                <a:ext cx="1577355" cy="290063"/>
              </a:xfrm>
              <a:prstGeom prst="rect">
                <a:avLst/>
              </a:prstGeom>
              <a:noFill/>
              <a:ln>
                <a:noFill/>
              </a:ln>
            </p:spPr>
            <p:txBody>
              <a:bodyPr spcFirstLastPara="1" wrap="square" lIns="0" tIns="0" rIns="0" bIns="0" anchor="t" anchorCtr="0">
                <a:spAutoFit/>
              </a:bodyPr>
              <a:lstStyle/>
              <a:p>
                <a:r>
                  <a:rPr lang="en-US" sz="1050" b="1">
                    <a:solidFill>
                      <a:schemeClr val="lt2"/>
                    </a:solidFill>
                    <a:latin typeface="Montserrat SemiBold"/>
                    <a:ea typeface="Montserrat SemiBold"/>
                    <a:cs typeface="Montserrat SemiBold"/>
                    <a:sym typeface="Montserrat SemiBold"/>
                  </a:rPr>
                  <a:t>Distributed</a:t>
                </a:r>
                <a:endParaRPr sz="1600">
                  <a:solidFill>
                    <a:schemeClr val="lt2"/>
                  </a:solidFill>
                  <a:latin typeface="Montserrat SemiBold"/>
                  <a:ea typeface="Montserrat SemiBold"/>
                  <a:cs typeface="Montserrat SemiBold"/>
                  <a:sym typeface="Montserrat SemiBold"/>
                </a:endParaRPr>
              </a:p>
            </p:txBody>
          </p:sp>
        </p:grpSp>
        <p:sp>
          <p:nvSpPr>
            <p:cNvPr id="106" name="Google Shape;106;p3"/>
            <p:cNvSpPr txBox="1"/>
            <p:nvPr/>
          </p:nvSpPr>
          <p:spPr>
            <a:xfrm>
              <a:off x="3380274" y="9510512"/>
              <a:ext cx="3361765"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Integrity</a:t>
              </a:r>
              <a:endParaRPr>
                <a:solidFill>
                  <a:schemeClr val="lt2"/>
                </a:solidFill>
                <a:latin typeface="Calibri"/>
                <a:ea typeface="Calibri"/>
                <a:cs typeface="Calibri"/>
                <a:sym typeface="Calibri"/>
              </a:endParaRPr>
            </a:p>
          </p:txBody>
        </p:sp>
      </p:grpSp>
      <p:grpSp>
        <p:nvGrpSpPr>
          <p:cNvPr id="107" name="Google Shape;107;p3"/>
          <p:cNvGrpSpPr/>
          <p:nvPr/>
        </p:nvGrpSpPr>
        <p:grpSpPr>
          <a:xfrm>
            <a:off x="9092381" y="1361131"/>
            <a:ext cx="2458646" cy="959185"/>
            <a:chOff x="18181586" y="2722261"/>
            <a:chExt cx="4917291" cy="1918370"/>
          </a:xfrm>
        </p:grpSpPr>
        <p:grpSp>
          <p:nvGrpSpPr>
            <p:cNvPr id="108" name="Google Shape;108;p3"/>
            <p:cNvGrpSpPr/>
            <p:nvPr/>
          </p:nvGrpSpPr>
          <p:grpSpPr>
            <a:xfrm>
              <a:off x="18181586" y="2722261"/>
              <a:ext cx="4917291" cy="1918370"/>
              <a:chOff x="2751766" y="6990497"/>
              <a:chExt cx="4114800" cy="1721863"/>
            </a:xfrm>
          </p:grpSpPr>
          <p:sp>
            <p:nvSpPr>
              <p:cNvPr id="109" name="Google Shape;109;p3"/>
              <p:cNvSpPr/>
              <p:nvPr/>
            </p:nvSpPr>
            <p:spPr>
              <a:xfrm>
                <a:off x="2751766" y="7340760"/>
                <a:ext cx="4114800" cy="1371600"/>
              </a:xfrm>
              <a:prstGeom prst="flowChartTerminator">
                <a:avLst/>
              </a:prstGeom>
              <a:solidFill>
                <a:srgbClr val="FAC54B"/>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10" name="Google Shape;110;p3"/>
              <p:cNvSpPr/>
              <p:nvPr/>
            </p:nvSpPr>
            <p:spPr>
              <a:xfrm>
                <a:off x="3088986" y="6990497"/>
                <a:ext cx="1577355" cy="290063"/>
              </a:xfrm>
              <a:prstGeom prst="rect">
                <a:avLst/>
              </a:prstGeom>
              <a:noFill/>
              <a:ln>
                <a:noFill/>
              </a:ln>
            </p:spPr>
            <p:txBody>
              <a:bodyPr spcFirstLastPara="1" wrap="square" lIns="0" tIns="0" rIns="0" bIns="0" anchor="t" anchorCtr="0">
                <a:spAutoFit/>
              </a:bodyPr>
              <a:lstStyle/>
              <a:p>
                <a:r>
                  <a:rPr lang="en-US" sz="1050" b="1">
                    <a:solidFill>
                      <a:schemeClr val="lt2"/>
                    </a:solidFill>
                    <a:latin typeface="Montserrat SemiBold"/>
                    <a:ea typeface="Montserrat SemiBold"/>
                    <a:cs typeface="Montserrat SemiBold"/>
                    <a:sym typeface="Montserrat SemiBold"/>
                  </a:rPr>
                  <a:t>Distributed</a:t>
                </a:r>
                <a:endParaRPr sz="1600">
                  <a:solidFill>
                    <a:schemeClr val="lt2"/>
                  </a:solidFill>
                  <a:latin typeface="Montserrat SemiBold"/>
                  <a:ea typeface="Montserrat SemiBold"/>
                  <a:cs typeface="Montserrat SemiBold"/>
                  <a:sym typeface="Montserrat SemiBold"/>
                </a:endParaRPr>
              </a:p>
            </p:txBody>
          </p:sp>
        </p:grpSp>
        <p:sp>
          <p:nvSpPr>
            <p:cNvPr id="111" name="Google Shape;111;p3"/>
            <p:cNvSpPr txBox="1"/>
            <p:nvPr/>
          </p:nvSpPr>
          <p:spPr>
            <a:xfrm>
              <a:off x="19735582" y="3398097"/>
              <a:ext cx="3363295"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Security</a:t>
              </a:r>
              <a:endParaRPr>
                <a:solidFill>
                  <a:schemeClr val="lt2"/>
                </a:solidFill>
                <a:latin typeface="Calibri"/>
                <a:ea typeface="Calibri"/>
                <a:cs typeface="Calibri"/>
                <a:sym typeface="Calibri"/>
              </a:endParaRPr>
            </a:p>
          </p:txBody>
        </p:sp>
      </p:grpSp>
      <p:grpSp>
        <p:nvGrpSpPr>
          <p:cNvPr id="112" name="Google Shape;112;p3"/>
          <p:cNvGrpSpPr/>
          <p:nvPr/>
        </p:nvGrpSpPr>
        <p:grpSpPr>
          <a:xfrm>
            <a:off x="9149135" y="3114612"/>
            <a:ext cx="2458646" cy="838255"/>
            <a:chOff x="18295094" y="6229223"/>
            <a:chExt cx="4917291" cy="1676509"/>
          </a:xfrm>
        </p:grpSpPr>
        <p:sp>
          <p:nvSpPr>
            <p:cNvPr id="113" name="Google Shape;113;p3"/>
            <p:cNvSpPr/>
            <p:nvPr/>
          </p:nvSpPr>
          <p:spPr>
            <a:xfrm>
              <a:off x="18295094" y="6229223"/>
              <a:ext cx="4917291" cy="1676509"/>
            </a:xfrm>
            <a:prstGeom prst="flowChartTerminator">
              <a:avLst/>
            </a:prstGeom>
            <a:solidFill>
              <a:srgbClr val="41A88C"/>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14" name="Google Shape;114;p3"/>
            <p:cNvSpPr txBox="1"/>
            <p:nvPr/>
          </p:nvSpPr>
          <p:spPr>
            <a:xfrm>
              <a:off x="19681794" y="6655105"/>
              <a:ext cx="3410135"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Scalability</a:t>
              </a:r>
              <a:endParaRPr>
                <a:solidFill>
                  <a:schemeClr val="lt2"/>
                </a:solidFill>
                <a:latin typeface="Calibri"/>
                <a:ea typeface="Calibri"/>
                <a:cs typeface="Calibri"/>
                <a:sym typeface="Calibri"/>
              </a:endParaRPr>
            </a:p>
          </p:txBody>
        </p:sp>
      </p:grpSp>
      <p:grpSp>
        <p:nvGrpSpPr>
          <p:cNvPr id="115" name="Google Shape;115;p3"/>
          <p:cNvGrpSpPr/>
          <p:nvPr/>
        </p:nvGrpSpPr>
        <p:grpSpPr>
          <a:xfrm>
            <a:off x="9149135" y="4647954"/>
            <a:ext cx="2458646" cy="786186"/>
            <a:chOff x="18295095" y="9201315"/>
            <a:chExt cx="4917291" cy="1572372"/>
          </a:xfrm>
        </p:grpSpPr>
        <p:sp>
          <p:nvSpPr>
            <p:cNvPr id="116" name="Google Shape;116;p3"/>
            <p:cNvSpPr/>
            <p:nvPr/>
          </p:nvSpPr>
          <p:spPr>
            <a:xfrm>
              <a:off x="18295095" y="9201315"/>
              <a:ext cx="4917291" cy="1572372"/>
            </a:xfrm>
            <a:prstGeom prst="flowChartTerminator">
              <a:avLst/>
            </a:prstGeom>
            <a:solidFill>
              <a:srgbClr val="277BA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17" name="Google Shape;117;p3"/>
            <p:cNvSpPr txBox="1"/>
            <p:nvPr/>
          </p:nvSpPr>
          <p:spPr>
            <a:xfrm>
              <a:off x="19527061" y="9583653"/>
              <a:ext cx="3534397"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Concurrency</a:t>
              </a:r>
              <a:endParaRPr>
                <a:solidFill>
                  <a:schemeClr val="lt2"/>
                </a:solidFill>
                <a:latin typeface="Calibri"/>
                <a:ea typeface="Calibri"/>
                <a:cs typeface="Calibri"/>
                <a:sym typeface="Calibri"/>
              </a:endParaRPr>
            </a:p>
          </p:txBody>
        </p:sp>
      </p:grpSp>
      <p:sp>
        <p:nvSpPr>
          <p:cNvPr id="118" name="Google Shape;118;p3"/>
          <p:cNvSpPr txBox="1"/>
          <p:nvPr/>
        </p:nvSpPr>
        <p:spPr>
          <a:xfrm>
            <a:off x="223250" y="330925"/>
            <a:ext cx="4800" cy="6359550"/>
          </a:xfrm>
          <a:prstGeom prst="rect">
            <a:avLst/>
          </a:prstGeom>
          <a:noFill/>
          <a:ln>
            <a:noFill/>
          </a:ln>
        </p:spPr>
        <p:txBody>
          <a:bodyPr spcFirstLastPara="1" wrap="square" lIns="45713" tIns="45713" rIns="45713" bIns="45713" anchor="t" anchorCtr="0">
            <a:noAutofit/>
          </a:bodyPr>
          <a:lstStyle/>
          <a:p>
            <a:endParaRPr sz="2200">
              <a:solidFill>
                <a:schemeClr val="dk1"/>
              </a:solidFill>
              <a:latin typeface="Montserrat"/>
              <a:ea typeface="Montserrat"/>
              <a:cs typeface="Montserrat"/>
              <a:sym typeface="Montserrat"/>
            </a:endParaRPr>
          </a:p>
        </p:txBody>
      </p:sp>
      <p:sp>
        <p:nvSpPr>
          <p:cNvPr id="119" name="Google Shape;119;p3"/>
          <p:cNvSpPr txBox="1"/>
          <p:nvPr/>
        </p:nvSpPr>
        <p:spPr>
          <a:xfrm>
            <a:off x="1588" y="-4350"/>
            <a:ext cx="195900" cy="6858000"/>
          </a:xfrm>
          <a:prstGeom prst="rect">
            <a:avLst/>
          </a:prstGeom>
          <a:noFill/>
          <a:ln>
            <a:noFill/>
          </a:ln>
        </p:spPr>
        <p:txBody>
          <a:bodyPr spcFirstLastPara="1" wrap="square" lIns="45713" tIns="45713" rIns="45713" bIns="45713" anchor="t" anchorCtr="0">
            <a:noAutofit/>
          </a:bodyPr>
          <a:lstStyle/>
          <a:p>
            <a:endParaRPr sz="2200">
              <a:solidFill>
                <a:schemeClr val="dk1"/>
              </a:solidFill>
              <a:latin typeface="Montserrat"/>
              <a:ea typeface="Montserrat"/>
              <a:cs typeface="Montserrat"/>
              <a:sym typeface="Montserrat"/>
            </a:endParaRPr>
          </a:p>
        </p:txBody>
      </p:sp>
      <p:sp>
        <p:nvSpPr>
          <p:cNvPr id="120" name="Google Shape;120;p3"/>
          <p:cNvSpPr txBox="1"/>
          <p:nvPr/>
        </p:nvSpPr>
        <p:spPr>
          <a:xfrm>
            <a:off x="-2272938" y="56600"/>
            <a:ext cx="2255550" cy="6858000"/>
          </a:xfrm>
          <a:prstGeom prst="rect">
            <a:avLst/>
          </a:prstGeom>
          <a:noFill/>
          <a:ln>
            <a:noFill/>
          </a:ln>
        </p:spPr>
        <p:txBody>
          <a:bodyPr spcFirstLastPara="1" wrap="square" lIns="45713" tIns="45713" rIns="45713" bIns="45713" anchor="t" anchorCtr="0">
            <a:noAutofit/>
          </a:bodyPr>
          <a:lstStyle/>
          <a:p>
            <a:endParaRPr sz="22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800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90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2100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220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nodeType="withEffect">
                                  <p:stCondLst>
                                    <p:cond delay="330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3400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nodeType="withEffect">
                                  <p:stCondLst>
                                    <p:cond delay="4400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4500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10" presetClass="entr" presetSubtype="0" fill="hold"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par>
                                <p:cTn id="35" presetID="10" presetClass="entr" presetSubtype="0" fill="hold" nodeType="withEffect">
                                  <p:stCondLst>
                                    <p:cond delay="100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nodeType="withEffect">
                                  <p:stCondLst>
                                    <p:cond delay="1200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500"/>
                                        <p:tgtEl>
                                          <p:spTgt spid="115"/>
                                        </p:tgtEl>
                                      </p:cBhvr>
                                    </p:animEffect>
                                  </p:childTnLst>
                                </p:cTn>
                              </p:par>
                              <p:par>
                                <p:cTn id="41" presetID="10" presetClass="entr" presetSubtype="0" fill="hold" nodeType="withEffect">
                                  <p:stCondLst>
                                    <p:cond delay="130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6"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143" name="Google Shape;143;p6"/>
          <p:cNvSpPr txBox="1"/>
          <p:nvPr/>
        </p:nvSpPr>
        <p:spPr>
          <a:xfrm>
            <a:off x="869315" y="665480"/>
            <a:ext cx="3830320"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ell MT"/>
                <a:ea typeface="Bell MT"/>
                <a:cs typeface="Bell MT"/>
                <a:sym typeface="Bell MT"/>
              </a:rPr>
              <a:t>a) ALTER Table:</a:t>
            </a:r>
            <a:endParaRPr sz="2000" b="1">
              <a:solidFill>
                <a:schemeClr val="dk1"/>
              </a:solidFill>
              <a:latin typeface="Bell MT"/>
              <a:ea typeface="Bell MT"/>
              <a:cs typeface="Bell MT"/>
              <a:sym typeface="Bell MT"/>
            </a:endParaRPr>
          </a:p>
          <a:p>
            <a:pPr marL="0" marR="0" lvl="0" indent="0" algn="l" rtl="0">
              <a:spcBef>
                <a:spcPts val="0"/>
              </a:spcBef>
              <a:spcAft>
                <a:spcPts val="0"/>
              </a:spcAft>
              <a:buNone/>
            </a:pPr>
            <a:endParaRPr sz="2000" b="1">
              <a:solidFill>
                <a:schemeClr val="dk1"/>
              </a:solidFill>
              <a:latin typeface="Bell MT"/>
              <a:ea typeface="Bell MT"/>
              <a:cs typeface="Bell MT"/>
              <a:sym typeface="Bell MT"/>
            </a:endParaRPr>
          </a:p>
        </p:txBody>
      </p:sp>
      <p:pic>
        <p:nvPicPr>
          <p:cNvPr id="144" name="Google Shape;144;p6" descr="computer"/>
          <p:cNvPicPr preferRelativeResize="0">
            <a:picLocks noGrp="1"/>
          </p:cNvPicPr>
          <p:nvPr>
            <p:ph type="body" idx="1"/>
          </p:nvPr>
        </p:nvPicPr>
        <p:blipFill rotWithShape="1">
          <a:blip r:embed="rId4">
            <a:alphaModFix/>
          </a:blip>
          <a:srcRect/>
          <a:stretch/>
        </p:blipFill>
        <p:spPr>
          <a:xfrm>
            <a:off x="365125" y="3938270"/>
            <a:ext cx="5824855" cy="2258060"/>
          </a:xfrm>
          <a:prstGeom prst="rect">
            <a:avLst/>
          </a:prstGeom>
          <a:noFill/>
          <a:ln>
            <a:noFill/>
          </a:ln>
        </p:spPr>
      </p:pic>
      <p:sp>
        <p:nvSpPr>
          <p:cNvPr id="145" name="Google Shape;145;p6"/>
          <p:cNvSpPr txBox="1"/>
          <p:nvPr/>
        </p:nvSpPr>
        <p:spPr>
          <a:xfrm>
            <a:off x="1640840" y="4490085"/>
            <a:ext cx="3273425" cy="4603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ALTER TABLE table_name</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ADD column_name datatype;</a:t>
            </a:r>
            <a:endParaRPr sz="1200">
              <a:solidFill>
                <a:schemeClr val="dk1"/>
              </a:solidFill>
              <a:latin typeface="Arial"/>
              <a:ea typeface="Arial"/>
              <a:cs typeface="Arial"/>
              <a:sym typeface="Arial"/>
            </a:endParaRPr>
          </a:p>
        </p:txBody>
      </p:sp>
      <p:sp>
        <p:nvSpPr>
          <p:cNvPr id="146" name="Google Shape;146;p6"/>
          <p:cNvSpPr txBox="1"/>
          <p:nvPr/>
        </p:nvSpPr>
        <p:spPr>
          <a:xfrm>
            <a:off x="7768590" y="3508375"/>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pic>
        <p:nvPicPr>
          <p:cNvPr id="147" name="Google Shape;147;p6" descr="computer"/>
          <p:cNvPicPr preferRelativeResize="0"/>
          <p:nvPr/>
        </p:nvPicPr>
        <p:blipFill rotWithShape="1">
          <a:blip r:embed="rId4">
            <a:alphaModFix/>
          </a:blip>
          <a:srcRect/>
          <a:stretch/>
        </p:blipFill>
        <p:spPr>
          <a:xfrm>
            <a:off x="6676390" y="3862705"/>
            <a:ext cx="5824855" cy="2515870"/>
          </a:xfrm>
          <a:prstGeom prst="rect">
            <a:avLst/>
          </a:prstGeom>
          <a:noFill/>
          <a:ln>
            <a:noFill/>
          </a:ln>
        </p:spPr>
      </p:pic>
      <p:sp>
        <p:nvSpPr>
          <p:cNvPr id="148" name="Google Shape;148;p6"/>
          <p:cNvSpPr txBox="1"/>
          <p:nvPr/>
        </p:nvSpPr>
        <p:spPr>
          <a:xfrm>
            <a:off x="7952105" y="4602480"/>
            <a:ext cx="3273425" cy="4603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ALTER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ADD salary INT;</a:t>
            </a:r>
            <a:endParaRPr sz="1200">
              <a:solidFill>
                <a:schemeClr val="dk1"/>
              </a:solidFill>
              <a:latin typeface="Arial"/>
              <a:ea typeface="Arial"/>
              <a:cs typeface="Arial"/>
              <a:sym typeface="Arial"/>
            </a:endParaRPr>
          </a:p>
        </p:txBody>
      </p:sp>
      <p:sp>
        <p:nvSpPr>
          <p:cNvPr id="149" name="Google Shape;149;p6"/>
          <p:cNvSpPr txBox="1"/>
          <p:nvPr/>
        </p:nvSpPr>
        <p:spPr>
          <a:xfrm>
            <a:off x="1436370" y="3699510"/>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150" name="Google Shape;150;p6"/>
          <p:cNvSpPr/>
          <p:nvPr/>
        </p:nvSpPr>
        <p:spPr>
          <a:xfrm>
            <a:off x="931545" y="1504315"/>
            <a:ext cx="6369685" cy="188468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ALTER statement is used to modify the structure of existing database objects. It can be used to add or drop columns, modify data types, rename objects, or add constraints.</a:t>
            </a:r>
            <a:endParaRPr sz="16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10"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fade">
                                      <p:cBhvr>
                                        <p:cTn id="15" dur="500"/>
                                        <p:tgtEl>
                                          <p:spTgt spid="145"/>
                                        </p:tgtEl>
                                      </p:cBhvr>
                                    </p:animEffect>
                                  </p:childTnLst>
                                </p:cTn>
                              </p:par>
                              <p:par>
                                <p:cTn id="16" presetID="10"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fade">
                                      <p:cBhvr>
                                        <p:cTn id="23" dur="500"/>
                                        <p:tgtEl>
                                          <p:spTgt spid="146"/>
                                        </p:tgtEl>
                                      </p:cBhvr>
                                    </p:animEffect>
                                  </p:childTnLst>
                                </p:cTn>
                              </p:par>
                              <p:par>
                                <p:cTn id="24" presetID="10" presetClass="entr" presetSubtype="0" fill="hold" nodeType="withEffect">
                                  <p:stCondLst>
                                    <p:cond delay="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500"/>
                                        <p:tgtEl>
                                          <p:spTgt spid="147"/>
                                        </p:tgtEl>
                                      </p:cBhvr>
                                    </p:animEffect>
                                  </p:childTnLst>
                                </p:cTn>
                              </p:par>
                              <p:par>
                                <p:cTn id="27" presetID="10" presetClass="entr" presetSubtype="0" fill="hold" nodeType="with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7"/>
          <p:cNvSpPr/>
          <p:nvPr/>
        </p:nvSpPr>
        <p:spPr>
          <a:xfrm>
            <a:off x="602615" y="1760855"/>
            <a:ext cx="6369685" cy="131762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DROP statement is used to delete database objects from the database. Here are some common uses:</a:t>
            </a:r>
            <a:endParaRPr sz="1600">
              <a:solidFill>
                <a:schemeClr val="lt1"/>
              </a:solidFill>
              <a:latin typeface="Comic Sans MS"/>
              <a:ea typeface="Comic Sans MS"/>
              <a:cs typeface="Comic Sans MS"/>
              <a:sym typeface="Comic Sans MS"/>
            </a:endParaRPr>
          </a:p>
        </p:txBody>
      </p:sp>
      <p:pic>
        <p:nvPicPr>
          <p:cNvPr id="156" name="Google Shape;156;p7" descr="4952527"/>
          <p:cNvPicPr preferRelativeResize="0">
            <a:picLocks noGrp="1"/>
          </p:cNvPicPr>
          <p:nvPr>
            <p:ph type="body" idx="1"/>
          </p:nvPr>
        </p:nvPicPr>
        <p:blipFill rotWithShape="1">
          <a:blip r:embed="rId3">
            <a:alphaModFix/>
          </a:blip>
          <a:srcRect/>
          <a:stretch/>
        </p:blipFill>
        <p:spPr>
          <a:xfrm>
            <a:off x="7266940" y="1553210"/>
            <a:ext cx="4351655" cy="5108575"/>
          </a:xfrm>
          <a:prstGeom prst="rect">
            <a:avLst/>
          </a:prstGeom>
          <a:noFill/>
          <a:ln>
            <a:noFill/>
          </a:ln>
        </p:spPr>
      </p:pic>
      <p:pic>
        <p:nvPicPr>
          <p:cNvPr id="157" name="Google Shape;157;p7"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158" name="Google Shape;158;p7"/>
          <p:cNvSpPr/>
          <p:nvPr/>
        </p:nvSpPr>
        <p:spPr>
          <a:xfrm>
            <a:off x="541020" y="43497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4000"/>
              <a:buFont typeface="Bell MT"/>
              <a:buNone/>
            </a:pPr>
            <a:r>
              <a:rPr lang="en-US" sz="4000" b="1">
                <a:solidFill>
                  <a:srgbClr val="002060"/>
                </a:solidFill>
                <a:latin typeface="Bell MT"/>
                <a:ea typeface="Bell MT"/>
                <a:cs typeface="Bell MT"/>
                <a:sym typeface="Bell MT"/>
              </a:rPr>
              <a:t>3. Drop Statement:</a:t>
            </a:r>
            <a:endParaRPr sz="4000" b="1">
              <a:solidFill>
                <a:srgbClr val="002060"/>
              </a:solidFill>
              <a:latin typeface="Bell MT"/>
              <a:ea typeface="Bell MT"/>
              <a:cs typeface="Bell MT"/>
              <a:sym typeface="Bell MT"/>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8"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164" name="Google Shape;164;p8"/>
          <p:cNvSpPr txBox="1"/>
          <p:nvPr/>
        </p:nvSpPr>
        <p:spPr>
          <a:xfrm>
            <a:off x="869315" y="665480"/>
            <a:ext cx="3830320"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ell MT"/>
                <a:ea typeface="Bell MT"/>
                <a:cs typeface="Bell MT"/>
                <a:sym typeface="Bell MT"/>
              </a:rPr>
              <a:t>a) DROP Table:</a:t>
            </a:r>
            <a:endParaRPr sz="2000" b="1">
              <a:solidFill>
                <a:schemeClr val="dk1"/>
              </a:solidFill>
              <a:latin typeface="Bell MT"/>
              <a:ea typeface="Bell MT"/>
              <a:cs typeface="Bell MT"/>
              <a:sym typeface="Bell MT"/>
            </a:endParaRPr>
          </a:p>
          <a:p>
            <a:pPr marL="0" marR="0" lvl="0" indent="0" algn="l" rtl="0">
              <a:spcBef>
                <a:spcPts val="0"/>
              </a:spcBef>
              <a:spcAft>
                <a:spcPts val="0"/>
              </a:spcAft>
              <a:buNone/>
            </a:pPr>
            <a:endParaRPr sz="2000" b="1">
              <a:solidFill>
                <a:schemeClr val="dk1"/>
              </a:solidFill>
              <a:latin typeface="Bell MT"/>
              <a:ea typeface="Bell MT"/>
              <a:cs typeface="Bell MT"/>
              <a:sym typeface="Bell MT"/>
            </a:endParaRPr>
          </a:p>
        </p:txBody>
      </p:sp>
      <p:pic>
        <p:nvPicPr>
          <p:cNvPr id="165" name="Google Shape;165;p8" descr="computer"/>
          <p:cNvPicPr preferRelativeResize="0">
            <a:picLocks noGrp="1"/>
          </p:cNvPicPr>
          <p:nvPr>
            <p:ph type="body" idx="1"/>
          </p:nvPr>
        </p:nvPicPr>
        <p:blipFill rotWithShape="1">
          <a:blip r:embed="rId4">
            <a:alphaModFix/>
          </a:blip>
          <a:srcRect/>
          <a:stretch/>
        </p:blipFill>
        <p:spPr>
          <a:xfrm>
            <a:off x="251460" y="3670300"/>
            <a:ext cx="5824855" cy="2258060"/>
          </a:xfrm>
          <a:prstGeom prst="rect">
            <a:avLst/>
          </a:prstGeom>
          <a:noFill/>
          <a:ln>
            <a:noFill/>
          </a:ln>
        </p:spPr>
      </p:pic>
      <p:sp>
        <p:nvSpPr>
          <p:cNvPr id="166" name="Google Shape;166;p8"/>
          <p:cNvSpPr txBox="1"/>
          <p:nvPr/>
        </p:nvSpPr>
        <p:spPr>
          <a:xfrm>
            <a:off x="1599565" y="4375150"/>
            <a:ext cx="327342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DROP TABLE table_name;</a:t>
            </a:r>
            <a:endParaRPr sz="1200">
              <a:solidFill>
                <a:schemeClr val="dk1"/>
              </a:solidFill>
              <a:latin typeface="Arial"/>
              <a:ea typeface="Arial"/>
              <a:cs typeface="Arial"/>
              <a:sym typeface="Arial"/>
            </a:endParaRPr>
          </a:p>
        </p:txBody>
      </p:sp>
      <p:sp>
        <p:nvSpPr>
          <p:cNvPr id="167" name="Google Shape;167;p8"/>
          <p:cNvSpPr txBox="1"/>
          <p:nvPr/>
        </p:nvSpPr>
        <p:spPr>
          <a:xfrm>
            <a:off x="7324725" y="3456940"/>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pic>
        <p:nvPicPr>
          <p:cNvPr id="168" name="Google Shape;168;p8" descr="computer"/>
          <p:cNvPicPr preferRelativeResize="0"/>
          <p:nvPr/>
        </p:nvPicPr>
        <p:blipFill rotWithShape="1">
          <a:blip r:embed="rId4">
            <a:alphaModFix/>
          </a:blip>
          <a:srcRect/>
          <a:stretch/>
        </p:blipFill>
        <p:spPr>
          <a:xfrm>
            <a:off x="6367145" y="3886835"/>
            <a:ext cx="5824855" cy="2330450"/>
          </a:xfrm>
          <a:prstGeom prst="rect">
            <a:avLst/>
          </a:prstGeom>
          <a:noFill/>
          <a:ln>
            <a:noFill/>
          </a:ln>
        </p:spPr>
      </p:pic>
      <p:sp>
        <p:nvSpPr>
          <p:cNvPr id="169" name="Google Shape;169;p8"/>
          <p:cNvSpPr txBox="1"/>
          <p:nvPr/>
        </p:nvSpPr>
        <p:spPr>
          <a:xfrm>
            <a:off x="7642860" y="4551045"/>
            <a:ext cx="327342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DROP TABLE jobSeeker;</a:t>
            </a:r>
            <a:endParaRPr sz="1200">
              <a:solidFill>
                <a:schemeClr val="dk1"/>
              </a:solidFill>
              <a:latin typeface="Arial"/>
              <a:ea typeface="Arial"/>
              <a:cs typeface="Arial"/>
              <a:sym typeface="Arial"/>
            </a:endParaRPr>
          </a:p>
        </p:txBody>
      </p:sp>
      <p:sp>
        <p:nvSpPr>
          <p:cNvPr id="170" name="Google Shape;170;p8"/>
          <p:cNvSpPr txBox="1"/>
          <p:nvPr/>
        </p:nvSpPr>
        <p:spPr>
          <a:xfrm>
            <a:off x="1281430" y="3462655"/>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171" name="Google Shape;171;p8"/>
          <p:cNvSpPr/>
          <p:nvPr/>
        </p:nvSpPr>
        <p:spPr>
          <a:xfrm>
            <a:off x="797560" y="1504315"/>
            <a:ext cx="6369685" cy="143129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DROP TABLE: This statement is used to delete an entire table from the database. The syntax is as follows:</a:t>
            </a:r>
            <a:endParaRPr sz="16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par>
                                <p:cTn id="13" presetID="10" presetClass="entr" presetSubtype="0"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500"/>
                                        <p:tgtEl>
                                          <p:spTgt spid="170"/>
                                        </p:tgtEl>
                                      </p:cBhvr>
                                    </p:animEffect>
                                  </p:childTnLst>
                                </p:cTn>
                              </p:par>
                              <p:par>
                                <p:cTn id="16" presetID="10"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500"/>
                                        <p:tgtEl>
                                          <p:spTgt spid="1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5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69"/>
                                        </p:tgtEl>
                                        <p:attrNameLst>
                                          <p:attrName>style.visibility</p:attrName>
                                        </p:attrNameLst>
                                      </p:cBhvr>
                                      <p:to>
                                        <p:strVal val="visible"/>
                                      </p:to>
                                    </p:set>
                                    <p:animEffect transition="in" filter="fade">
                                      <p:cBhvr>
                                        <p:cTn id="29"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9" descr="4952527"/>
          <p:cNvPicPr preferRelativeResize="0">
            <a:picLocks noGrp="1"/>
          </p:cNvPicPr>
          <p:nvPr>
            <p:ph type="body" idx="1"/>
          </p:nvPr>
        </p:nvPicPr>
        <p:blipFill rotWithShape="1">
          <a:blip r:embed="rId3">
            <a:alphaModFix/>
          </a:blip>
          <a:srcRect/>
          <a:stretch/>
        </p:blipFill>
        <p:spPr>
          <a:xfrm>
            <a:off x="7266940" y="1553210"/>
            <a:ext cx="4351655" cy="5108575"/>
          </a:xfrm>
          <a:prstGeom prst="rect">
            <a:avLst/>
          </a:prstGeom>
          <a:noFill/>
          <a:ln>
            <a:noFill/>
          </a:ln>
        </p:spPr>
      </p:pic>
      <p:pic>
        <p:nvPicPr>
          <p:cNvPr id="177" name="Google Shape;177;p9"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178" name="Google Shape;178;p9"/>
          <p:cNvSpPr/>
          <p:nvPr/>
        </p:nvSpPr>
        <p:spPr>
          <a:xfrm>
            <a:off x="541020" y="43497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4000"/>
              <a:buFont typeface="Bell MT"/>
              <a:buNone/>
            </a:pPr>
            <a:r>
              <a:rPr lang="en-US" sz="4000" b="1">
                <a:solidFill>
                  <a:srgbClr val="002060"/>
                </a:solidFill>
                <a:latin typeface="Bell MT"/>
                <a:ea typeface="Bell MT"/>
                <a:cs typeface="Bell MT"/>
                <a:sym typeface="Bell MT"/>
              </a:rPr>
              <a:t>4. RENAME Statement:</a:t>
            </a:r>
            <a:endParaRPr sz="4000" b="1">
              <a:solidFill>
                <a:srgbClr val="002060"/>
              </a:solidFill>
              <a:latin typeface="Bell MT"/>
              <a:ea typeface="Bell MT"/>
              <a:cs typeface="Bell MT"/>
              <a:sym typeface="Bell MT"/>
            </a:endParaRPr>
          </a:p>
        </p:txBody>
      </p:sp>
      <p:sp>
        <p:nvSpPr>
          <p:cNvPr id="179" name="Google Shape;179;p9"/>
          <p:cNvSpPr/>
          <p:nvPr/>
        </p:nvSpPr>
        <p:spPr>
          <a:xfrm>
            <a:off x="797560" y="1905000"/>
            <a:ext cx="6369685" cy="117284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RENAME statement is used to rename database objects.</a:t>
            </a:r>
            <a:endParaRPr sz="16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10"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185" name="Google Shape;185;p10"/>
          <p:cNvSpPr txBox="1"/>
          <p:nvPr/>
        </p:nvSpPr>
        <p:spPr>
          <a:xfrm>
            <a:off x="745490" y="665480"/>
            <a:ext cx="3830320"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ell MT"/>
                <a:ea typeface="Bell MT"/>
                <a:cs typeface="Bell MT"/>
                <a:sym typeface="Bell MT"/>
              </a:rPr>
              <a:t>a) RENAME Table:</a:t>
            </a:r>
            <a:endParaRPr sz="2000" b="1">
              <a:solidFill>
                <a:schemeClr val="dk1"/>
              </a:solidFill>
              <a:latin typeface="Bell MT"/>
              <a:ea typeface="Bell MT"/>
              <a:cs typeface="Bell MT"/>
              <a:sym typeface="Bell MT"/>
            </a:endParaRPr>
          </a:p>
          <a:p>
            <a:pPr marL="0" marR="0" lvl="0" indent="0" algn="l" rtl="0">
              <a:spcBef>
                <a:spcPts val="0"/>
              </a:spcBef>
              <a:spcAft>
                <a:spcPts val="0"/>
              </a:spcAft>
              <a:buNone/>
            </a:pPr>
            <a:endParaRPr sz="2000" b="1">
              <a:solidFill>
                <a:schemeClr val="dk1"/>
              </a:solidFill>
              <a:latin typeface="Bell MT"/>
              <a:ea typeface="Bell MT"/>
              <a:cs typeface="Bell MT"/>
              <a:sym typeface="Bell MT"/>
            </a:endParaRPr>
          </a:p>
        </p:txBody>
      </p:sp>
      <p:pic>
        <p:nvPicPr>
          <p:cNvPr id="186" name="Google Shape;186;p10" descr="computer"/>
          <p:cNvPicPr preferRelativeResize="0">
            <a:picLocks noGrp="1"/>
          </p:cNvPicPr>
          <p:nvPr>
            <p:ph type="body" idx="1"/>
          </p:nvPr>
        </p:nvPicPr>
        <p:blipFill rotWithShape="1">
          <a:blip r:embed="rId4">
            <a:alphaModFix/>
          </a:blip>
          <a:srcRect/>
          <a:stretch/>
        </p:blipFill>
        <p:spPr>
          <a:xfrm>
            <a:off x="-208915" y="3318510"/>
            <a:ext cx="5824855" cy="2258060"/>
          </a:xfrm>
          <a:prstGeom prst="rect">
            <a:avLst/>
          </a:prstGeom>
          <a:noFill/>
          <a:ln>
            <a:noFill/>
          </a:ln>
        </p:spPr>
      </p:pic>
      <p:sp>
        <p:nvSpPr>
          <p:cNvPr id="187" name="Google Shape;187;p10"/>
          <p:cNvSpPr txBox="1"/>
          <p:nvPr/>
        </p:nvSpPr>
        <p:spPr>
          <a:xfrm>
            <a:off x="1139190" y="4013200"/>
            <a:ext cx="3273425" cy="4603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EXEC sp_rename 'old_table_name', 'new_table_name'  </a:t>
            </a:r>
            <a:endParaRPr sz="1200">
              <a:solidFill>
                <a:schemeClr val="dk1"/>
              </a:solidFill>
              <a:latin typeface="Arial"/>
              <a:ea typeface="Arial"/>
              <a:cs typeface="Arial"/>
              <a:sym typeface="Arial"/>
            </a:endParaRPr>
          </a:p>
        </p:txBody>
      </p:sp>
      <p:pic>
        <p:nvPicPr>
          <p:cNvPr id="188" name="Google Shape;188;p10" descr="computer"/>
          <p:cNvPicPr preferRelativeResize="0"/>
          <p:nvPr/>
        </p:nvPicPr>
        <p:blipFill rotWithShape="1">
          <a:blip r:embed="rId4">
            <a:alphaModFix/>
          </a:blip>
          <a:srcRect/>
          <a:stretch/>
        </p:blipFill>
        <p:spPr>
          <a:xfrm>
            <a:off x="6724650" y="3189605"/>
            <a:ext cx="5824855" cy="2515870"/>
          </a:xfrm>
          <a:prstGeom prst="rect">
            <a:avLst/>
          </a:prstGeom>
          <a:noFill/>
          <a:ln>
            <a:noFill/>
          </a:ln>
        </p:spPr>
      </p:pic>
      <p:sp>
        <p:nvSpPr>
          <p:cNvPr id="189" name="Google Shape;189;p10"/>
          <p:cNvSpPr txBox="1"/>
          <p:nvPr/>
        </p:nvSpPr>
        <p:spPr>
          <a:xfrm>
            <a:off x="8246745" y="4013200"/>
            <a:ext cx="3273425" cy="4603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EXEC sp_rename 'JobSeeker', 'Jobseekers'  </a:t>
            </a:r>
            <a:endParaRPr sz="1200">
              <a:solidFill>
                <a:schemeClr val="dk1"/>
              </a:solidFill>
              <a:latin typeface="Arial"/>
              <a:ea typeface="Arial"/>
              <a:cs typeface="Arial"/>
              <a:sym typeface="Arial"/>
            </a:endParaRPr>
          </a:p>
        </p:txBody>
      </p:sp>
      <p:sp>
        <p:nvSpPr>
          <p:cNvPr id="190" name="Google Shape;190;p10"/>
          <p:cNvSpPr txBox="1"/>
          <p:nvPr/>
        </p:nvSpPr>
        <p:spPr>
          <a:xfrm>
            <a:off x="821055" y="3100705"/>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191" name="Google Shape;191;p10"/>
          <p:cNvSpPr/>
          <p:nvPr/>
        </p:nvSpPr>
        <p:spPr>
          <a:xfrm>
            <a:off x="745490" y="1504315"/>
            <a:ext cx="6369685" cy="109156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800">
                <a:solidFill>
                  <a:schemeClr val="lt1"/>
                </a:solidFill>
                <a:latin typeface="Comic Sans MS"/>
                <a:ea typeface="Comic Sans MS"/>
                <a:cs typeface="Comic Sans MS"/>
                <a:sym typeface="Comic Sans MS"/>
              </a:rPr>
              <a:t>This syntax renames an existing table.</a:t>
            </a:r>
            <a:endParaRPr sz="1800">
              <a:solidFill>
                <a:schemeClr val="lt1"/>
              </a:solidFill>
              <a:latin typeface="Comic Sans MS"/>
              <a:ea typeface="Comic Sans MS"/>
              <a:cs typeface="Comic Sans MS"/>
              <a:sym typeface="Comic Sans MS"/>
            </a:endParaRPr>
          </a:p>
        </p:txBody>
      </p:sp>
      <p:sp>
        <p:nvSpPr>
          <p:cNvPr id="192" name="Google Shape;192;p10"/>
          <p:cNvSpPr txBox="1"/>
          <p:nvPr/>
        </p:nvSpPr>
        <p:spPr>
          <a:xfrm>
            <a:off x="7847965" y="2888615"/>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5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par>
                                <p:cTn id="16" presetID="10" presetClass="entr" presetSubtype="0" fill="hold" nodeType="with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nodeType="withEffect">
                                  <p:stCondLst>
                                    <p:cond delay="0"/>
                                  </p:stCondLst>
                                  <p:childTnLst>
                                    <p:set>
                                      <p:cBhvr>
                                        <p:cTn id="25" dur="1" fill="hold">
                                          <p:stCondLst>
                                            <p:cond delay="0"/>
                                          </p:stCondLst>
                                        </p:cTn>
                                        <p:tgtEl>
                                          <p:spTgt spid="188"/>
                                        </p:tgtEl>
                                        <p:attrNameLst>
                                          <p:attrName>style.visibility</p:attrName>
                                        </p:attrNameLst>
                                      </p:cBhvr>
                                      <p:to>
                                        <p:strVal val="visible"/>
                                      </p:to>
                                    </p:set>
                                    <p:animEffect transition="in" filter="fade">
                                      <p:cBhvr>
                                        <p:cTn id="26" dur="500"/>
                                        <p:tgtEl>
                                          <p:spTgt spid="188"/>
                                        </p:tgtEl>
                                      </p:cBhvr>
                                    </p:animEffect>
                                  </p:childTnLst>
                                </p:cTn>
                              </p:par>
                              <p:par>
                                <p:cTn id="27" presetID="10"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animEffect transition="in" filter="fade">
                                      <p:cBhvr>
                                        <p:cTn id="2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1" descr="4952527"/>
          <p:cNvPicPr preferRelativeResize="0">
            <a:picLocks noGrp="1"/>
          </p:cNvPicPr>
          <p:nvPr>
            <p:ph type="body" idx="1"/>
          </p:nvPr>
        </p:nvPicPr>
        <p:blipFill rotWithShape="1">
          <a:blip r:embed="rId3">
            <a:alphaModFix/>
          </a:blip>
          <a:srcRect/>
          <a:stretch/>
        </p:blipFill>
        <p:spPr>
          <a:xfrm>
            <a:off x="7266940" y="1553210"/>
            <a:ext cx="4351655" cy="5108575"/>
          </a:xfrm>
          <a:prstGeom prst="rect">
            <a:avLst/>
          </a:prstGeom>
          <a:noFill/>
          <a:ln>
            <a:noFill/>
          </a:ln>
        </p:spPr>
      </p:pic>
      <p:pic>
        <p:nvPicPr>
          <p:cNvPr id="198" name="Google Shape;198;p11" descr="Aitrich-Logo-Transparent-BG-2048x671"/>
          <p:cNvPicPr preferRelativeResize="0"/>
          <p:nvPr/>
        </p:nvPicPr>
        <p:blipFill rotWithShape="1">
          <a:blip r:embed="rId4">
            <a:alphaModFix/>
          </a:blip>
          <a:srcRect/>
          <a:stretch/>
        </p:blipFill>
        <p:spPr>
          <a:xfrm>
            <a:off x="365125" y="6527165"/>
            <a:ext cx="1166495" cy="167005"/>
          </a:xfrm>
          <a:prstGeom prst="rect">
            <a:avLst/>
          </a:prstGeom>
          <a:noFill/>
          <a:ln>
            <a:noFill/>
          </a:ln>
        </p:spPr>
      </p:pic>
      <p:sp>
        <p:nvSpPr>
          <p:cNvPr id="199" name="Google Shape;199;p11"/>
          <p:cNvSpPr/>
          <p:nvPr/>
        </p:nvSpPr>
        <p:spPr>
          <a:xfrm>
            <a:off x="541020" y="43497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4000"/>
              <a:buFont typeface="Bell MT"/>
              <a:buNone/>
            </a:pPr>
            <a:r>
              <a:rPr lang="en-US" sz="4000" b="1">
                <a:solidFill>
                  <a:srgbClr val="002060"/>
                </a:solidFill>
                <a:latin typeface="Bell MT"/>
                <a:ea typeface="Bell MT"/>
                <a:cs typeface="Bell MT"/>
                <a:sym typeface="Bell MT"/>
              </a:rPr>
              <a:t>CONSTRAINTS</a:t>
            </a:r>
            <a:endParaRPr sz="4000" b="1">
              <a:solidFill>
                <a:srgbClr val="002060"/>
              </a:solidFill>
              <a:latin typeface="Bell MT"/>
              <a:ea typeface="Bell MT"/>
              <a:cs typeface="Bell MT"/>
              <a:sym typeface="Bell MT"/>
            </a:endParaRPr>
          </a:p>
        </p:txBody>
      </p:sp>
      <p:sp>
        <p:nvSpPr>
          <p:cNvPr id="200" name="Google Shape;200;p11"/>
          <p:cNvSpPr/>
          <p:nvPr/>
        </p:nvSpPr>
        <p:spPr>
          <a:xfrm>
            <a:off x="797560" y="1905000"/>
            <a:ext cx="6369685" cy="117284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Constraints in SQL are rules or conditions applied to the columns or tables to enforce data integrity and ensure that the data meets certain requirements. </a:t>
            </a:r>
            <a:endParaRPr sz="1600">
              <a:solidFill>
                <a:schemeClr val="lt1"/>
              </a:solidFill>
              <a:latin typeface="Comic Sans MS"/>
              <a:ea typeface="Comic Sans MS"/>
              <a:cs typeface="Comic Sans MS"/>
              <a:sym typeface="Comic Sans MS"/>
            </a:endParaRPr>
          </a:p>
        </p:txBody>
      </p:sp>
      <p:sp>
        <p:nvSpPr>
          <p:cNvPr id="201" name="Google Shape;201;p11"/>
          <p:cNvSpPr/>
          <p:nvPr/>
        </p:nvSpPr>
        <p:spPr>
          <a:xfrm>
            <a:off x="797560" y="4312285"/>
            <a:ext cx="6369685" cy="70929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Here are the commonly used constraints in SQL:</a:t>
            </a:r>
            <a:endParaRPr sz="1600">
              <a:solidFill>
                <a:schemeClr val="lt1"/>
              </a:solidFill>
              <a:latin typeface="Comic Sans MS"/>
              <a:ea typeface="Comic Sans MS"/>
              <a:cs typeface="Comic Sans MS"/>
              <a:sym typeface="Comic Sans MS"/>
            </a:endParaRPr>
          </a:p>
        </p:txBody>
      </p:sp>
      <p:sp>
        <p:nvSpPr>
          <p:cNvPr id="202" name="Google Shape;202;p11"/>
          <p:cNvSpPr/>
          <p:nvPr/>
        </p:nvSpPr>
        <p:spPr>
          <a:xfrm>
            <a:off x="797560" y="3221990"/>
            <a:ext cx="6369685" cy="94615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 Constraints help maintain the accuracy, consistency, and validity of the data stored in a database. </a:t>
            </a:r>
            <a:endParaRPr sz="16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1000"/>
                                        <p:tgtEl>
                                          <p:spTgt spid="2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1000"/>
                                        <p:tgtEl>
                                          <p:spTgt spid="2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12"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208" name="Google Shape;208;p12"/>
          <p:cNvSpPr txBox="1"/>
          <p:nvPr/>
        </p:nvSpPr>
        <p:spPr>
          <a:xfrm>
            <a:off x="797560" y="429260"/>
            <a:ext cx="514096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Bell MT"/>
                <a:ea typeface="Bell MT"/>
                <a:cs typeface="Bell MT"/>
                <a:sym typeface="Bell MT"/>
              </a:rPr>
              <a:t>1. NOT NULL Constraint:</a:t>
            </a:r>
            <a:endParaRPr sz="3200" b="1">
              <a:solidFill>
                <a:srgbClr val="002060"/>
              </a:solidFill>
              <a:latin typeface="Bell MT"/>
              <a:ea typeface="Bell MT"/>
              <a:cs typeface="Bell MT"/>
              <a:sym typeface="Bell MT"/>
            </a:endParaRPr>
          </a:p>
        </p:txBody>
      </p:sp>
      <p:pic>
        <p:nvPicPr>
          <p:cNvPr id="209" name="Google Shape;209;p12" descr="computer"/>
          <p:cNvPicPr preferRelativeResize="0">
            <a:picLocks noGrp="1"/>
          </p:cNvPicPr>
          <p:nvPr>
            <p:ph type="body" idx="1"/>
          </p:nvPr>
        </p:nvPicPr>
        <p:blipFill rotWithShape="1">
          <a:blip r:embed="rId4">
            <a:alphaModFix/>
          </a:blip>
          <a:srcRect/>
          <a:stretch/>
        </p:blipFill>
        <p:spPr>
          <a:xfrm>
            <a:off x="113665" y="3499485"/>
            <a:ext cx="5824855" cy="2258060"/>
          </a:xfrm>
          <a:prstGeom prst="rect">
            <a:avLst/>
          </a:prstGeom>
          <a:noFill/>
          <a:ln>
            <a:noFill/>
          </a:ln>
        </p:spPr>
      </p:pic>
      <p:sp>
        <p:nvSpPr>
          <p:cNvPr id="210" name="Google Shape;210;p12"/>
          <p:cNvSpPr txBox="1"/>
          <p:nvPr/>
        </p:nvSpPr>
        <p:spPr>
          <a:xfrm>
            <a:off x="1389380" y="4069715"/>
            <a:ext cx="3273425" cy="829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table_name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column_name data_type NOT NULL,</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pic>
        <p:nvPicPr>
          <p:cNvPr id="211" name="Google Shape;211;p12" descr="computer"/>
          <p:cNvPicPr preferRelativeResize="0"/>
          <p:nvPr/>
        </p:nvPicPr>
        <p:blipFill rotWithShape="1">
          <a:blip r:embed="rId4">
            <a:alphaModFix/>
          </a:blip>
          <a:srcRect/>
          <a:stretch/>
        </p:blipFill>
        <p:spPr>
          <a:xfrm>
            <a:off x="6274435" y="3499485"/>
            <a:ext cx="5824855" cy="2515870"/>
          </a:xfrm>
          <a:prstGeom prst="rect">
            <a:avLst/>
          </a:prstGeom>
          <a:noFill/>
          <a:ln>
            <a:noFill/>
          </a:ln>
        </p:spPr>
      </p:pic>
      <p:sp>
        <p:nvSpPr>
          <p:cNvPr id="212" name="Google Shape;212;p12"/>
          <p:cNvSpPr txBox="1"/>
          <p:nvPr/>
        </p:nvSpPr>
        <p:spPr>
          <a:xfrm>
            <a:off x="7550150" y="4060825"/>
            <a:ext cx="3273425"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id INT NOT NULL,</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name VARCHAR(50) NOT NULL,</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age 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13" name="Google Shape;213;p12"/>
          <p:cNvSpPr txBox="1"/>
          <p:nvPr/>
        </p:nvSpPr>
        <p:spPr>
          <a:xfrm>
            <a:off x="1143635" y="3291840"/>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214" name="Google Shape;214;p12"/>
          <p:cNvSpPr/>
          <p:nvPr/>
        </p:nvSpPr>
        <p:spPr>
          <a:xfrm>
            <a:off x="797560" y="1504315"/>
            <a:ext cx="6369685" cy="122555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NOT NULL constraint ensures that a column cannot contain NULL values, meaning it must always have a value.</a:t>
            </a:r>
            <a:endParaRPr sz="1600">
              <a:solidFill>
                <a:schemeClr val="lt1"/>
              </a:solidFill>
              <a:latin typeface="Comic Sans MS"/>
              <a:ea typeface="Comic Sans MS"/>
              <a:cs typeface="Comic Sans MS"/>
              <a:sym typeface="Comic Sans MS"/>
            </a:endParaRPr>
          </a:p>
        </p:txBody>
      </p:sp>
      <p:sp>
        <p:nvSpPr>
          <p:cNvPr id="215" name="Google Shape;215;p12"/>
          <p:cNvSpPr txBox="1"/>
          <p:nvPr/>
        </p:nvSpPr>
        <p:spPr>
          <a:xfrm>
            <a:off x="7304405" y="3258820"/>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10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animEffect transition="in" filter="fade">
                                      <p:cBhvr>
                                        <p:cTn id="17" dur="500"/>
                                        <p:tgtEl>
                                          <p:spTgt spid="213"/>
                                        </p:tgtEl>
                                      </p:cBhvr>
                                    </p:animEffect>
                                  </p:childTnLst>
                                </p:cTn>
                              </p:par>
                              <p:par>
                                <p:cTn id="18" presetID="10" presetClass="entr" presetSubtype="0" fill="hold" nodeType="withEffect">
                                  <p:stCondLst>
                                    <p:cond delay="0"/>
                                  </p:stCondLst>
                                  <p:childTnLst>
                                    <p:set>
                                      <p:cBhvr>
                                        <p:cTn id="19" dur="1" fill="hold">
                                          <p:stCondLst>
                                            <p:cond delay="0"/>
                                          </p:stCondLst>
                                        </p:cTn>
                                        <p:tgtEl>
                                          <p:spTgt spid="210"/>
                                        </p:tgtEl>
                                        <p:attrNameLst>
                                          <p:attrName>style.visibility</p:attrName>
                                        </p:attrNameLst>
                                      </p:cBhvr>
                                      <p:to>
                                        <p:strVal val="visible"/>
                                      </p:to>
                                    </p:set>
                                    <p:animEffect transition="in" filter="fade">
                                      <p:cBhvr>
                                        <p:cTn id="20" dur="500"/>
                                        <p:tgtEl>
                                          <p:spTgt spid="210"/>
                                        </p:tgtEl>
                                      </p:cBhvr>
                                    </p:animEffect>
                                  </p:childTnLst>
                                </p:cTn>
                              </p:par>
                              <p:par>
                                <p:cTn id="21" presetID="10" presetClass="entr" presetSubtype="0" fill="hold" nodeType="withEffect">
                                  <p:stCondLst>
                                    <p:cond delay="0"/>
                                  </p:stCondLst>
                                  <p:childTnLst>
                                    <p:set>
                                      <p:cBhvr>
                                        <p:cTn id="22" dur="1" fill="hold">
                                          <p:stCondLst>
                                            <p:cond delay="0"/>
                                          </p:stCondLst>
                                        </p:cTn>
                                        <p:tgtEl>
                                          <p:spTgt spid="209"/>
                                        </p:tgtEl>
                                        <p:attrNameLst>
                                          <p:attrName>style.visibility</p:attrName>
                                        </p:attrNameLst>
                                      </p:cBhvr>
                                      <p:to>
                                        <p:strVal val="visible"/>
                                      </p:to>
                                    </p:set>
                                    <p:animEffect transition="in" filter="fade">
                                      <p:cBhvr>
                                        <p:cTn id="23" dur="500"/>
                                        <p:tgtEl>
                                          <p:spTgt spid="20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5"/>
                                        </p:tgtEl>
                                        <p:attrNameLst>
                                          <p:attrName>style.visibility</p:attrName>
                                        </p:attrNameLst>
                                      </p:cBhvr>
                                      <p:to>
                                        <p:strVal val="visible"/>
                                      </p:to>
                                    </p:set>
                                    <p:animEffect transition="in" filter="fade">
                                      <p:cBhvr>
                                        <p:cTn id="28" dur="500"/>
                                        <p:tgtEl>
                                          <p:spTgt spid="215"/>
                                        </p:tgtEl>
                                      </p:cBhvr>
                                    </p:animEffect>
                                  </p:childTnLst>
                                </p:cTn>
                              </p:par>
                              <p:par>
                                <p:cTn id="29" presetID="10"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fade">
                                      <p:cBhvr>
                                        <p:cTn id="31" dur="500"/>
                                        <p:tgtEl>
                                          <p:spTgt spid="212"/>
                                        </p:tgtEl>
                                      </p:cBhvr>
                                    </p:animEffect>
                                  </p:childTnLst>
                                </p:cTn>
                              </p:par>
                              <p:par>
                                <p:cTn id="32" presetID="10" presetClass="entr" presetSubtype="0" fill="hold"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3"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221" name="Google Shape;221;p13"/>
          <p:cNvSpPr txBox="1"/>
          <p:nvPr/>
        </p:nvSpPr>
        <p:spPr>
          <a:xfrm>
            <a:off x="797560" y="429260"/>
            <a:ext cx="566293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Bell MT"/>
                <a:ea typeface="Bell MT"/>
                <a:cs typeface="Bell MT"/>
                <a:sym typeface="Bell MT"/>
              </a:rPr>
              <a:t>2. PRIMARY KEY Constraint:</a:t>
            </a:r>
            <a:endParaRPr sz="3200" b="1">
              <a:solidFill>
                <a:srgbClr val="002060"/>
              </a:solidFill>
              <a:latin typeface="Bell MT"/>
              <a:ea typeface="Bell MT"/>
              <a:cs typeface="Bell MT"/>
              <a:sym typeface="Bell MT"/>
            </a:endParaRPr>
          </a:p>
        </p:txBody>
      </p:sp>
      <p:pic>
        <p:nvPicPr>
          <p:cNvPr id="222" name="Google Shape;222;p13" descr="computer"/>
          <p:cNvPicPr preferRelativeResize="0">
            <a:picLocks noGrp="1"/>
          </p:cNvPicPr>
          <p:nvPr>
            <p:ph type="body" idx="1"/>
          </p:nvPr>
        </p:nvPicPr>
        <p:blipFill rotWithShape="1">
          <a:blip r:embed="rId4">
            <a:alphaModFix/>
          </a:blip>
          <a:srcRect/>
          <a:stretch/>
        </p:blipFill>
        <p:spPr>
          <a:xfrm>
            <a:off x="0" y="3678555"/>
            <a:ext cx="5824855" cy="2258060"/>
          </a:xfrm>
          <a:prstGeom prst="rect">
            <a:avLst/>
          </a:prstGeom>
          <a:noFill/>
          <a:ln>
            <a:noFill/>
          </a:ln>
        </p:spPr>
      </p:pic>
      <p:sp>
        <p:nvSpPr>
          <p:cNvPr id="223" name="Google Shape;223;p13"/>
          <p:cNvSpPr txBox="1"/>
          <p:nvPr/>
        </p:nvSpPr>
        <p:spPr>
          <a:xfrm>
            <a:off x="1275715" y="4166235"/>
            <a:ext cx="3273425"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table_name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column_name data_type PRIMARY KEY,</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24" name="Google Shape;224;p13"/>
          <p:cNvSpPr txBox="1"/>
          <p:nvPr/>
        </p:nvSpPr>
        <p:spPr>
          <a:xfrm>
            <a:off x="1029970" y="3470910"/>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225" name="Google Shape;225;p13"/>
          <p:cNvSpPr/>
          <p:nvPr/>
        </p:nvSpPr>
        <p:spPr>
          <a:xfrm>
            <a:off x="797560" y="1494155"/>
            <a:ext cx="6369685" cy="1327785"/>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PRIMARY KEY constraint uniquely identifies each record in a table. It ensures that the specified column or combination of columns has unique values and cannot contain NULL</a:t>
            </a:r>
            <a:endParaRPr sz="1600">
              <a:solidFill>
                <a:schemeClr val="lt1"/>
              </a:solidFill>
              <a:latin typeface="Comic Sans MS"/>
              <a:ea typeface="Comic Sans MS"/>
              <a:cs typeface="Comic Sans MS"/>
              <a:sym typeface="Comic Sans MS"/>
            </a:endParaRPr>
          </a:p>
        </p:txBody>
      </p:sp>
      <p:pic>
        <p:nvPicPr>
          <p:cNvPr id="226" name="Google Shape;226;p13" descr="computer"/>
          <p:cNvPicPr preferRelativeResize="0"/>
          <p:nvPr/>
        </p:nvPicPr>
        <p:blipFill rotWithShape="1">
          <a:blip r:embed="rId4">
            <a:alphaModFix/>
          </a:blip>
          <a:srcRect/>
          <a:stretch/>
        </p:blipFill>
        <p:spPr>
          <a:xfrm>
            <a:off x="6460490" y="3549650"/>
            <a:ext cx="5824855" cy="2515870"/>
          </a:xfrm>
          <a:prstGeom prst="rect">
            <a:avLst/>
          </a:prstGeom>
          <a:noFill/>
          <a:ln>
            <a:noFill/>
          </a:ln>
        </p:spPr>
      </p:pic>
      <p:sp>
        <p:nvSpPr>
          <p:cNvPr id="227" name="Google Shape;227;p13"/>
          <p:cNvSpPr txBox="1"/>
          <p:nvPr/>
        </p:nvSpPr>
        <p:spPr>
          <a:xfrm>
            <a:off x="7736205" y="4110990"/>
            <a:ext cx="3273425"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id INT PRIMARY KEY,</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name VARCHAR(50),</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age 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28" name="Google Shape;228;p13"/>
          <p:cNvSpPr txBox="1"/>
          <p:nvPr/>
        </p:nvSpPr>
        <p:spPr>
          <a:xfrm>
            <a:off x="7467600" y="3308985"/>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10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500"/>
                                        <p:tgtEl>
                                          <p:spTgt spid="224"/>
                                        </p:tgtEl>
                                      </p:cBhvr>
                                    </p:animEffect>
                                  </p:childTnLst>
                                </p:cTn>
                              </p:par>
                              <p:par>
                                <p:cTn id="18" presetID="10" presetClass="entr" presetSubtype="0" fill="hold" nodeType="withEffect">
                                  <p:stCondLst>
                                    <p:cond delay="0"/>
                                  </p:stCondLst>
                                  <p:childTnLst>
                                    <p:set>
                                      <p:cBhvr>
                                        <p:cTn id="19" dur="1" fill="hold">
                                          <p:stCondLst>
                                            <p:cond delay="0"/>
                                          </p:stCondLst>
                                        </p:cTn>
                                        <p:tgtEl>
                                          <p:spTgt spid="223"/>
                                        </p:tgtEl>
                                        <p:attrNameLst>
                                          <p:attrName>style.visibility</p:attrName>
                                        </p:attrNameLst>
                                      </p:cBhvr>
                                      <p:to>
                                        <p:strVal val="visible"/>
                                      </p:to>
                                    </p:set>
                                    <p:animEffect transition="in" filter="fade">
                                      <p:cBhvr>
                                        <p:cTn id="20" dur="500"/>
                                        <p:tgtEl>
                                          <p:spTgt spid="223"/>
                                        </p:tgtEl>
                                      </p:cBhvr>
                                    </p:animEffect>
                                  </p:childTnLst>
                                </p:cTn>
                              </p:par>
                              <p:par>
                                <p:cTn id="21" presetID="10"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fad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par>
                                <p:cTn id="29" presetID="10" presetClass="entr" presetSubtype="0" fill="hold" nodeType="withEffect">
                                  <p:stCondLst>
                                    <p:cond delay="0"/>
                                  </p:stCondLst>
                                  <p:childTnLst>
                                    <p:set>
                                      <p:cBhvr>
                                        <p:cTn id="30" dur="1" fill="hold">
                                          <p:stCondLst>
                                            <p:cond delay="0"/>
                                          </p:stCondLst>
                                        </p:cTn>
                                        <p:tgtEl>
                                          <p:spTgt spid="226"/>
                                        </p:tgtEl>
                                        <p:attrNameLst>
                                          <p:attrName>style.visibility</p:attrName>
                                        </p:attrNameLst>
                                      </p:cBhvr>
                                      <p:to>
                                        <p:strVal val="visible"/>
                                      </p:to>
                                    </p:set>
                                    <p:animEffect transition="in" filter="fade">
                                      <p:cBhvr>
                                        <p:cTn id="31" dur="500"/>
                                        <p:tgtEl>
                                          <p:spTgt spid="226"/>
                                        </p:tgtEl>
                                      </p:cBhvr>
                                    </p:animEffect>
                                  </p:childTnLst>
                                </p:cTn>
                              </p:par>
                              <p:par>
                                <p:cTn id="32" presetID="10" presetClass="entr" presetSubtype="0" fill="hold" nodeType="withEffect">
                                  <p:stCondLst>
                                    <p:cond delay="0"/>
                                  </p:stCondLst>
                                  <p:childTnLst>
                                    <p:set>
                                      <p:cBhvr>
                                        <p:cTn id="33" dur="1" fill="hold">
                                          <p:stCondLst>
                                            <p:cond delay="0"/>
                                          </p:stCondLst>
                                        </p:cTn>
                                        <p:tgtEl>
                                          <p:spTgt spid="227"/>
                                        </p:tgtEl>
                                        <p:attrNameLst>
                                          <p:attrName>style.visibility</p:attrName>
                                        </p:attrNameLst>
                                      </p:cBhvr>
                                      <p:to>
                                        <p:strVal val="visible"/>
                                      </p:to>
                                    </p:set>
                                    <p:animEffect transition="in" filter="fade">
                                      <p:cBhvr>
                                        <p:cTn id="34"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4"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234" name="Google Shape;234;p14"/>
          <p:cNvSpPr txBox="1"/>
          <p:nvPr/>
        </p:nvSpPr>
        <p:spPr>
          <a:xfrm>
            <a:off x="797560" y="429260"/>
            <a:ext cx="514096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Bell MT"/>
                <a:ea typeface="Bell MT"/>
                <a:cs typeface="Bell MT"/>
                <a:sym typeface="Bell MT"/>
              </a:rPr>
              <a:t>3. UNIQUE Constraint:</a:t>
            </a:r>
            <a:endParaRPr sz="3200" b="1">
              <a:solidFill>
                <a:srgbClr val="002060"/>
              </a:solidFill>
              <a:latin typeface="Bell MT"/>
              <a:ea typeface="Bell MT"/>
              <a:cs typeface="Bell MT"/>
              <a:sym typeface="Bell MT"/>
            </a:endParaRPr>
          </a:p>
        </p:txBody>
      </p:sp>
      <p:pic>
        <p:nvPicPr>
          <p:cNvPr id="235" name="Google Shape;235;p14" descr="computer"/>
          <p:cNvPicPr preferRelativeResize="0">
            <a:picLocks noGrp="1"/>
          </p:cNvPicPr>
          <p:nvPr>
            <p:ph type="body" idx="1"/>
          </p:nvPr>
        </p:nvPicPr>
        <p:blipFill rotWithShape="1">
          <a:blip r:embed="rId4">
            <a:alphaModFix/>
          </a:blip>
          <a:srcRect/>
          <a:stretch/>
        </p:blipFill>
        <p:spPr>
          <a:xfrm>
            <a:off x="-72390" y="3499485"/>
            <a:ext cx="5824855" cy="2258060"/>
          </a:xfrm>
          <a:prstGeom prst="rect">
            <a:avLst/>
          </a:prstGeom>
          <a:noFill/>
          <a:ln>
            <a:noFill/>
          </a:ln>
        </p:spPr>
      </p:pic>
      <p:sp>
        <p:nvSpPr>
          <p:cNvPr id="236" name="Google Shape;236;p14"/>
          <p:cNvSpPr txBox="1"/>
          <p:nvPr/>
        </p:nvSpPr>
        <p:spPr>
          <a:xfrm>
            <a:off x="1203325" y="4069715"/>
            <a:ext cx="3273425" cy="829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table_name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column_name data_type UNIQUE,</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pic>
        <p:nvPicPr>
          <p:cNvPr id="237" name="Google Shape;237;p14" descr="computer"/>
          <p:cNvPicPr preferRelativeResize="0"/>
          <p:nvPr/>
        </p:nvPicPr>
        <p:blipFill rotWithShape="1">
          <a:blip r:embed="rId4">
            <a:alphaModFix/>
          </a:blip>
          <a:srcRect/>
          <a:stretch/>
        </p:blipFill>
        <p:spPr>
          <a:xfrm>
            <a:off x="6149975" y="3499485"/>
            <a:ext cx="5824855" cy="2515870"/>
          </a:xfrm>
          <a:prstGeom prst="rect">
            <a:avLst/>
          </a:prstGeom>
          <a:noFill/>
          <a:ln>
            <a:noFill/>
          </a:ln>
        </p:spPr>
      </p:pic>
      <p:sp>
        <p:nvSpPr>
          <p:cNvPr id="238" name="Google Shape;238;p14"/>
          <p:cNvSpPr txBox="1"/>
          <p:nvPr/>
        </p:nvSpPr>
        <p:spPr>
          <a:xfrm>
            <a:off x="7425690" y="4060825"/>
            <a:ext cx="3273425"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id 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email VARCHAR(50) UNIQUE,</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age INT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39" name="Google Shape;239;p14"/>
          <p:cNvSpPr txBox="1"/>
          <p:nvPr/>
        </p:nvSpPr>
        <p:spPr>
          <a:xfrm>
            <a:off x="957580" y="3291840"/>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240" name="Google Shape;240;p14"/>
          <p:cNvSpPr/>
          <p:nvPr/>
        </p:nvSpPr>
        <p:spPr>
          <a:xfrm>
            <a:off x="797560" y="1504315"/>
            <a:ext cx="6369685" cy="122555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UNIQUE constraint ensures that the values in a column or a combination of columns are unique, meaning no duplicate values are allowed.</a:t>
            </a:r>
            <a:endParaRPr sz="1600">
              <a:solidFill>
                <a:schemeClr val="lt1"/>
              </a:solidFill>
              <a:latin typeface="Comic Sans MS"/>
              <a:ea typeface="Comic Sans MS"/>
              <a:cs typeface="Comic Sans MS"/>
              <a:sym typeface="Comic Sans MS"/>
            </a:endParaRPr>
          </a:p>
        </p:txBody>
      </p:sp>
      <p:sp>
        <p:nvSpPr>
          <p:cNvPr id="241" name="Google Shape;241;p14"/>
          <p:cNvSpPr txBox="1"/>
          <p:nvPr/>
        </p:nvSpPr>
        <p:spPr>
          <a:xfrm>
            <a:off x="7179945" y="3258820"/>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10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fade">
                                      <p:cBhvr>
                                        <p:cTn id="17" dur="500"/>
                                        <p:tgtEl>
                                          <p:spTgt spid="239"/>
                                        </p:tgtEl>
                                      </p:cBhvr>
                                    </p:animEffect>
                                  </p:childTnLst>
                                </p:cTn>
                              </p:par>
                              <p:par>
                                <p:cTn id="18" presetID="10" presetClass="entr" presetSubtype="0" fill="hold" nodeType="withEffect">
                                  <p:stCondLst>
                                    <p:cond delay="0"/>
                                  </p:stCondLst>
                                  <p:childTnLst>
                                    <p:set>
                                      <p:cBhvr>
                                        <p:cTn id="19" dur="1" fill="hold">
                                          <p:stCondLst>
                                            <p:cond delay="0"/>
                                          </p:stCondLst>
                                        </p:cTn>
                                        <p:tgtEl>
                                          <p:spTgt spid="235"/>
                                        </p:tgtEl>
                                        <p:attrNameLst>
                                          <p:attrName>style.visibility</p:attrName>
                                        </p:attrNameLst>
                                      </p:cBhvr>
                                      <p:to>
                                        <p:strVal val="visible"/>
                                      </p:to>
                                    </p:set>
                                    <p:animEffect transition="in" filter="fade">
                                      <p:cBhvr>
                                        <p:cTn id="20" dur="500"/>
                                        <p:tgtEl>
                                          <p:spTgt spid="235"/>
                                        </p:tgtEl>
                                      </p:cBhvr>
                                    </p:animEffect>
                                  </p:childTnLst>
                                </p:cTn>
                              </p:par>
                              <p:par>
                                <p:cTn id="21" presetID="10" presetClass="entr" presetSubtype="0" fill="hold" nodeType="with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fade">
                                      <p:cBhvr>
                                        <p:cTn id="23" dur="500"/>
                                        <p:tgtEl>
                                          <p:spTgt spid="2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1"/>
                                        </p:tgtEl>
                                        <p:attrNameLst>
                                          <p:attrName>style.visibility</p:attrName>
                                        </p:attrNameLst>
                                      </p:cBhvr>
                                      <p:to>
                                        <p:strVal val="visible"/>
                                      </p:to>
                                    </p:set>
                                    <p:animEffect transition="in" filter="fade">
                                      <p:cBhvr>
                                        <p:cTn id="28" dur="500"/>
                                        <p:tgtEl>
                                          <p:spTgt spid="241"/>
                                        </p:tgtEl>
                                      </p:cBhvr>
                                    </p:animEffect>
                                  </p:childTnLst>
                                </p:cTn>
                              </p:par>
                              <p:par>
                                <p:cTn id="29" presetID="10" presetClass="entr" presetSubtype="0" fill="hold" nodeType="with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500"/>
                                        <p:tgtEl>
                                          <p:spTgt spid="238"/>
                                        </p:tgtEl>
                                      </p:cBhvr>
                                    </p:animEffect>
                                  </p:childTnLst>
                                </p:cTn>
                              </p:par>
                              <p:par>
                                <p:cTn id="32" presetID="10" presetClass="entr" presetSubtype="0" fill="hold" nodeType="withEffect">
                                  <p:stCondLst>
                                    <p:cond delay="0"/>
                                  </p:stCondLst>
                                  <p:childTnLst>
                                    <p:set>
                                      <p:cBhvr>
                                        <p:cTn id="33" dur="1" fill="hold">
                                          <p:stCondLst>
                                            <p:cond delay="0"/>
                                          </p:stCondLst>
                                        </p:cTn>
                                        <p:tgtEl>
                                          <p:spTgt spid="237"/>
                                        </p:tgtEl>
                                        <p:attrNameLst>
                                          <p:attrName>style.visibility</p:attrName>
                                        </p:attrNameLst>
                                      </p:cBhvr>
                                      <p:to>
                                        <p:strVal val="visible"/>
                                      </p:to>
                                    </p:set>
                                    <p:animEffect transition="in" filter="fade">
                                      <p:cBhvr>
                                        <p:cTn id="34"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5"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247" name="Google Shape;247;p15"/>
          <p:cNvSpPr txBox="1"/>
          <p:nvPr/>
        </p:nvSpPr>
        <p:spPr>
          <a:xfrm>
            <a:off x="797560" y="429260"/>
            <a:ext cx="5708015"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Bell MT"/>
                <a:ea typeface="Bell MT"/>
                <a:cs typeface="Bell MT"/>
                <a:sym typeface="Bell MT"/>
              </a:rPr>
              <a:t>4. FOREIGN KEY Constraint</a:t>
            </a:r>
            <a:endParaRPr sz="3200" b="1">
              <a:solidFill>
                <a:srgbClr val="002060"/>
              </a:solidFill>
              <a:latin typeface="Bell MT"/>
              <a:ea typeface="Bell MT"/>
              <a:cs typeface="Bell MT"/>
              <a:sym typeface="Bell MT"/>
            </a:endParaRPr>
          </a:p>
        </p:txBody>
      </p:sp>
      <p:pic>
        <p:nvPicPr>
          <p:cNvPr id="248" name="Google Shape;248;p15" descr="computer"/>
          <p:cNvPicPr preferRelativeResize="0">
            <a:picLocks noGrp="1"/>
          </p:cNvPicPr>
          <p:nvPr>
            <p:ph type="body" idx="1"/>
          </p:nvPr>
        </p:nvPicPr>
        <p:blipFill rotWithShape="1">
          <a:blip r:embed="rId4">
            <a:alphaModFix/>
          </a:blip>
          <a:srcRect/>
          <a:stretch/>
        </p:blipFill>
        <p:spPr>
          <a:xfrm>
            <a:off x="172720" y="3754120"/>
            <a:ext cx="5824855" cy="2940050"/>
          </a:xfrm>
          <a:prstGeom prst="rect">
            <a:avLst/>
          </a:prstGeom>
          <a:noFill/>
          <a:ln>
            <a:noFill/>
          </a:ln>
        </p:spPr>
      </p:pic>
      <p:sp>
        <p:nvSpPr>
          <p:cNvPr id="249" name="Google Shape;249;p15"/>
          <p:cNvSpPr txBox="1"/>
          <p:nvPr/>
        </p:nvSpPr>
        <p:spPr>
          <a:xfrm>
            <a:off x="1448435" y="4241800"/>
            <a:ext cx="32733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table_name1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column_name data_type,</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 name data</a:t>
            </a:r>
            <a:r>
              <a:rPr lang="en-US" sz="1200">
                <a:solidFill>
                  <a:schemeClr val="dk1"/>
                </a:solidFill>
              </a:rPr>
              <a:t>_</a:t>
            </a:r>
            <a:r>
              <a:rPr lang="en-US" sz="1200">
                <a:solidFill>
                  <a:schemeClr val="dk1"/>
                </a:solidFill>
                <a:latin typeface="Arial"/>
                <a:ea typeface="Arial"/>
                <a:cs typeface="Arial"/>
                <a:sym typeface="Arial"/>
              </a:rPr>
              <a:t>type foreign key references </a:t>
            </a:r>
            <a:r>
              <a:rPr lang="en-US" sz="1200">
                <a:solidFill>
                  <a:schemeClr val="dk1"/>
                </a:solidFill>
              </a:rPr>
              <a:t>referenced_table</a:t>
            </a:r>
            <a:r>
              <a:rPr lang="en-US" sz="1200">
                <a:solidFill>
                  <a:schemeClr val="dk1"/>
                </a:solidFill>
                <a:latin typeface="Arial"/>
                <a:ea typeface="Arial"/>
                <a:cs typeface="Arial"/>
                <a:sym typeface="Arial"/>
              </a:rPr>
              <a:t>(</a:t>
            </a:r>
            <a:r>
              <a:rPr lang="en-US" sz="1200">
                <a:solidFill>
                  <a:schemeClr val="dk1"/>
                </a:solidFill>
              </a:rPr>
              <a:t>referenced column</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r>
              <a:rPr lang="en-US" sz="1200">
                <a:solidFill>
                  <a:schemeClr val="dk1"/>
                </a:solidFill>
              </a:rPr>
              <a:t>)</a:t>
            </a:r>
            <a:endParaRPr sz="1200">
              <a:solidFill>
                <a:schemeClr val="dk1"/>
              </a:solidFill>
              <a:latin typeface="Arial"/>
              <a:ea typeface="Arial"/>
              <a:cs typeface="Arial"/>
              <a:sym typeface="Arial"/>
            </a:endParaRPr>
          </a:p>
        </p:txBody>
      </p:sp>
      <p:pic>
        <p:nvPicPr>
          <p:cNvPr id="250" name="Google Shape;250;p15" descr="computer"/>
          <p:cNvPicPr preferRelativeResize="0"/>
          <p:nvPr/>
        </p:nvPicPr>
        <p:blipFill rotWithShape="1">
          <a:blip r:embed="rId4">
            <a:alphaModFix/>
          </a:blip>
          <a:srcRect/>
          <a:stretch/>
        </p:blipFill>
        <p:spPr>
          <a:xfrm>
            <a:off x="6367145" y="3394075"/>
            <a:ext cx="5824855" cy="3300095"/>
          </a:xfrm>
          <a:prstGeom prst="rect">
            <a:avLst/>
          </a:prstGeom>
          <a:noFill/>
          <a:ln>
            <a:noFill/>
          </a:ln>
        </p:spPr>
      </p:pic>
      <p:sp>
        <p:nvSpPr>
          <p:cNvPr id="251" name="Google Shape;251;p15"/>
          <p:cNvSpPr txBox="1"/>
          <p:nvPr/>
        </p:nvSpPr>
        <p:spPr>
          <a:xfrm>
            <a:off x="7642860" y="3954780"/>
            <a:ext cx="35319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id INT PRIMARY KEY,</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department_id INT forei</a:t>
            </a:r>
            <a:r>
              <a:rPr lang="en-US" sz="1200">
                <a:solidFill>
                  <a:schemeClr val="dk1"/>
                </a:solidFill>
              </a:rPr>
              <a:t>gn key references department(id)</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name VARCHAR(50)</a:t>
            </a:r>
            <a:r>
              <a:rPr lang="en-US" sz="1200">
                <a:solidFill>
                  <a:schemeClr val="dk1"/>
                </a:solidFill>
              </a:rPr>
              <a:t>)</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52" name="Google Shape;252;p15"/>
          <p:cNvSpPr txBox="1"/>
          <p:nvPr/>
        </p:nvSpPr>
        <p:spPr>
          <a:xfrm>
            <a:off x="1202690" y="3546475"/>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
        <p:nvSpPr>
          <p:cNvPr id="253" name="Google Shape;253;p15"/>
          <p:cNvSpPr/>
          <p:nvPr/>
        </p:nvSpPr>
        <p:spPr>
          <a:xfrm>
            <a:off x="797560" y="1504315"/>
            <a:ext cx="6369685" cy="183134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FOREIGN KEY constraint establishes a relationship between two tables by referencing the primary key of one table in another table. It ensures referential integrity, meaning the values in the foreign key column must match the values in the referenced primary key column.</a:t>
            </a:r>
            <a:endParaRPr sz="1600">
              <a:solidFill>
                <a:schemeClr val="lt1"/>
              </a:solidFill>
              <a:latin typeface="Comic Sans MS"/>
              <a:ea typeface="Comic Sans MS"/>
              <a:cs typeface="Comic Sans MS"/>
              <a:sym typeface="Comic Sans MS"/>
            </a:endParaRPr>
          </a:p>
        </p:txBody>
      </p:sp>
      <p:sp>
        <p:nvSpPr>
          <p:cNvPr id="254" name="Google Shape;254;p15"/>
          <p:cNvSpPr txBox="1"/>
          <p:nvPr/>
        </p:nvSpPr>
        <p:spPr>
          <a:xfrm>
            <a:off x="7397115" y="3245485"/>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fade">
                                      <p:cBhvr>
                                        <p:cTn id="12" dur="10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gtEl>
                                        <p:attrNameLst>
                                          <p:attrName>style.visibility</p:attrName>
                                        </p:attrNameLst>
                                      </p:cBhvr>
                                      <p:to>
                                        <p:strVal val="visible"/>
                                      </p:to>
                                    </p:set>
                                    <p:animEffect transition="in" filter="fade">
                                      <p:cBhvr>
                                        <p:cTn id="17" dur="500"/>
                                        <p:tgtEl>
                                          <p:spTgt spid="249"/>
                                        </p:tgtEl>
                                      </p:cBhvr>
                                    </p:animEffect>
                                  </p:childTnLst>
                                </p:cTn>
                              </p:par>
                              <p:par>
                                <p:cTn id="18" presetID="10" presetClass="entr" presetSubtype="0" fill="hold" nodeType="withEffect">
                                  <p:stCondLst>
                                    <p:cond delay="0"/>
                                  </p:stCondLst>
                                  <p:childTnLst>
                                    <p:set>
                                      <p:cBhvr>
                                        <p:cTn id="19" dur="1" fill="hold">
                                          <p:stCondLst>
                                            <p:cond delay="0"/>
                                          </p:stCondLst>
                                        </p:cTn>
                                        <p:tgtEl>
                                          <p:spTgt spid="252"/>
                                        </p:tgtEl>
                                        <p:attrNameLst>
                                          <p:attrName>style.visibility</p:attrName>
                                        </p:attrNameLst>
                                      </p:cBhvr>
                                      <p:to>
                                        <p:strVal val="visible"/>
                                      </p:to>
                                    </p:set>
                                    <p:animEffect transition="in" filter="fade">
                                      <p:cBhvr>
                                        <p:cTn id="20" dur="500"/>
                                        <p:tgtEl>
                                          <p:spTgt spid="252"/>
                                        </p:tgtEl>
                                      </p:cBhvr>
                                    </p:animEffect>
                                  </p:childTnLst>
                                </p:cTn>
                              </p:par>
                              <p:par>
                                <p:cTn id="21" presetID="10"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animEffect transition="in" filter="fade">
                                      <p:cBhvr>
                                        <p:cTn id="23" dur="500"/>
                                        <p:tgtEl>
                                          <p:spTgt spid="2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1"/>
                                        </p:tgtEl>
                                        <p:attrNameLst>
                                          <p:attrName>style.visibility</p:attrName>
                                        </p:attrNameLst>
                                      </p:cBhvr>
                                      <p:to>
                                        <p:strVal val="visible"/>
                                      </p:to>
                                    </p:set>
                                    <p:animEffect transition="in" filter="fade">
                                      <p:cBhvr>
                                        <p:cTn id="28" dur="500"/>
                                        <p:tgtEl>
                                          <p:spTgt spid="251"/>
                                        </p:tgtEl>
                                      </p:cBhvr>
                                    </p:animEffect>
                                  </p:childTnLst>
                                </p:cTn>
                              </p:par>
                              <p:par>
                                <p:cTn id="29" presetID="10"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500"/>
                                        <p:tgtEl>
                                          <p:spTgt spid="254"/>
                                        </p:tgtEl>
                                      </p:cBhvr>
                                    </p:animEffect>
                                  </p:childTnLst>
                                </p:cTn>
                              </p:par>
                              <p:par>
                                <p:cTn id="32" presetID="10" presetClass="entr" presetSubtype="0" fill="hold" nodeType="withEffect">
                                  <p:stCondLst>
                                    <p:cond delay="0"/>
                                  </p:stCondLst>
                                  <p:childTnLst>
                                    <p:set>
                                      <p:cBhvr>
                                        <p:cTn id="33" dur="1" fill="hold">
                                          <p:stCondLst>
                                            <p:cond delay="0"/>
                                          </p:stCondLst>
                                        </p:cTn>
                                        <p:tgtEl>
                                          <p:spTgt spid="250"/>
                                        </p:tgtEl>
                                        <p:attrNameLst>
                                          <p:attrName>style.visibility</p:attrName>
                                        </p:attrNameLst>
                                      </p:cBhvr>
                                      <p:to>
                                        <p:strVal val="visible"/>
                                      </p:to>
                                    </p:set>
                                    <p:animEffect transition="in" filter="fade">
                                      <p:cBhvr>
                                        <p:cTn id="34"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p:nvPr/>
        </p:nvPicPr>
        <p:blipFill rotWithShape="1">
          <a:blip r:embed="rId3">
            <a:alphaModFix/>
          </a:blip>
          <a:srcRect/>
          <a:stretch/>
        </p:blipFill>
        <p:spPr>
          <a:xfrm>
            <a:off x="10270877" y="5519471"/>
            <a:ext cx="1560611" cy="1170978"/>
          </a:xfrm>
          <a:prstGeom prst="rect">
            <a:avLst/>
          </a:prstGeom>
          <a:noFill/>
          <a:ln>
            <a:noFill/>
          </a:ln>
        </p:spPr>
      </p:pic>
      <p:pic>
        <p:nvPicPr>
          <p:cNvPr id="127" name="Google Shape;127;p4"/>
          <p:cNvPicPr preferRelativeResize="0"/>
          <p:nvPr/>
        </p:nvPicPr>
        <p:blipFill rotWithShape="1">
          <a:blip r:embed="rId4">
            <a:alphaModFix/>
          </a:blip>
          <a:srcRect/>
          <a:stretch/>
        </p:blipFill>
        <p:spPr>
          <a:xfrm>
            <a:off x="3501533" y="1982107"/>
            <a:ext cx="5029200" cy="3352800"/>
          </a:xfrm>
          <a:prstGeom prst="rect">
            <a:avLst/>
          </a:prstGeom>
          <a:noFill/>
          <a:ln>
            <a:noFill/>
          </a:ln>
        </p:spPr>
      </p:pic>
      <p:sp>
        <p:nvSpPr>
          <p:cNvPr id="128" name="Google Shape;128;p4"/>
          <p:cNvSpPr txBox="1">
            <a:spLocks noGrp="1"/>
          </p:cNvSpPr>
          <p:nvPr>
            <p:ph type="sldNum" idx="12"/>
          </p:nvPr>
        </p:nvSpPr>
        <p:spPr>
          <a:xfrm>
            <a:off x="1588" y="0"/>
            <a:ext cx="1500000" cy="1500000"/>
          </a:xfrm>
          <a:prstGeom prst="rect">
            <a:avLst/>
          </a:prstGeom>
          <a:noFill/>
          <a:ln>
            <a:noFill/>
          </a:ln>
        </p:spPr>
        <p:txBody>
          <a:bodyPr spcFirstLastPara="1" vert="horz" wrap="square" lIns="45713" tIns="22850" rIns="45713" bIns="22850" rtlCol="0" anchor="t" anchorCtr="0">
            <a:noAutofit/>
          </a:bodyPr>
          <a:lstStyle/>
          <a:p>
            <a:pPr algn="l"/>
            <a:fld id="{00000000-1234-1234-1234-123412341234}" type="slidenum">
              <a:rPr lang="en-US"/>
              <a:pPr algn="l"/>
              <a:t>4</a:t>
            </a:fld>
            <a:endParaRPr/>
          </a:p>
        </p:txBody>
      </p:sp>
      <p:sp>
        <p:nvSpPr>
          <p:cNvPr id="129" name="Google Shape;129;p4"/>
          <p:cNvSpPr/>
          <p:nvPr/>
        </p:nvSpPr>
        <p:spPr>
          <a:xfrm>
            <a:off x="3107396" y="204952"/>
            <a:ext cx="5328744" cy="584755"/>
          </a:xfrm>
          <a:prstGeom prst="rect">
            <a:avLst/>
          </a:prstGeom>
          <a:noFill/>
          <a:ln>
            <a:noFill/>
          </a:ln>
        </p:spPr>
        <p:txBody>
          <a:bodyPr spcFirstLastPara="1" wrap="square" lIns="45713" tIns="22850" rIns="45713" bIns="22850" anchor="t" anchorCtr="0">
            <a:spAutoFit/>
          </a:bodyPr>
          <a:lstStyle/>
          <a:p>
            <a:pPr algn="ctr"/>
            <a:r>
              <a:rPr lang="en-US" sz="3500" b="1">
                <a:solidFill>
                  <a:srgbClr val="41A88C"/>
                </a:solidFill>
                <a:latin typeface="Century Schoolbook"/>
                <a:ea typeface="Century Schoolbook"/>
                <a:cs typeface="Century Schoolbook"/>
                <a:sym typeface="Century Schoolbook"/>
              </a:rPr>
              <a:t>Type of </a:t>
            </a:r>
            <a:r>
              <a:rPr lang="en-US" sz="3500" b="1">
                <a:solidFill>
                  <a:srgbClr val="277BA1"/>
                </a:solidFill>
                <a:latin typeface="Century Schoolbook"/>
                <a:ea typeface="Century Schoolbook"/>
                <a:cs typeface="Century Schoolbook"/>
                <a:sym typeface="Century Schoolbook"/>
              </a:rPr>
              <a:t>databases</a:t>
            </a:r>
            <a:endParaRPr sz="3500" b="1">
              <a:solidFill>
                <a:srgbClr val="277BA1"/>
              </a:solidFill>
              <a:latin typeface="Century Schoolbook"/>
              <a:ea typeface="Century Schoolbook"/>
              <a:cs typeface="Century Schoolbook"/>
              <a:sym typeface="Century Schoolbook"/>
            </a:endParaRPr>
          </a:p>
        </p:txBody>
      </p:sp>
      <p:pic>
        <p:nvPicPr>
          <p:cNvPr id="130" name="Google Shape;130;p4"/>
          <p:cNvPicPr preferRelativeResize="0"/>
          <p:nvPr/>
        </p:nvPicPr>
        <p:blipFill rotWithShape="1">
          <a:blip r:embed="rId5">
            <a:alphaModFix/>
          </a:blip>
          <a:srcRect/>
          <a:stretch/>
        </p:blipFill>
        <p:spPr>
          <a:xfrm>
            <a:off x="1282415" y="1673925"/>
            <a:ext cx="642566" cy="642566"/>
          </a:xfrm>
          <a:prstGeom prst="rect">
            <a:avLst/>
          </a:prstGeom>
          <a:noFill/>
          <a:ln>
            <a:noFill/>
          </a:ln>
        </p:spPr>
      </p:pic>
      <p:sp>
        <p:nvSpPr>
          <p:cNvPr id="131" name="Google Shape;131;p4"/>
          <p:cNvSpPr txBox="1"/>
          <p:nvPr/>
        </p:nvSpPr>
        <p:spPr>
          <a:xfrm>
            <a:off x="2224525" y="1672042"/>
            <a:ext cx="2175642"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Relational database</a:t>
            </a:r>
            <a:endParaRPr b="1">
              <a:solidFill>
                <a:schemeClr val="dk1"/>
              </a:solidFill>
              <a:latin typeface="Calibri"/>
              <a:ea typeface="Calibri"/>
              <a:cs typeface="Calibri"/>
              <a:sym typeface="Calibri"/>
            </a:endParaRPr>
          </a:p>
        </p:txBody>
      </p:sp>
      <p:pic>
        <p:nvPicPr>
          <p:cNvPr id="132" name="Google Shape;132;p4"/>
          <p:cNvPicPr preferRelativeResize="0"/>
          <p:nvPr/>
        </p:nvPicPr>
        <p:blipFill rotWithShape="1">
          <a:blip r:embed="rId6">
            <a:alphaModFix/>
          </a:blip>
          <a:srcRect/>
          <a:stretch/>
        </p:blipFill>
        <p:spPr>
          <a:xfrm>
            <a:off x="1282415" y="2823221"/>
            <a:ext cx="642566" cy="642566"/>
          </a:xfrm>
          <a:prstGeom prst="rect">
            <a:avLst/>
          </a:prstGeom>
          <a:noFill/>
          <a:ln>
            <a:noFill/>
          </a:ln>
        </p:spPr>
      </p:pic>
      <p:sp>
        <p:nvSpPr>
          <p:cNvPr id="133" name="Google Shape;133;p4"/>
          <p:cNvSpPr txBox="1"/>
          <p:nvPr/>
        </p:nvSpPr>
        <p:spPr>
          <a:xfrm>
            <a:off x="2224525" y="2823221"/>
            <a:ext cx="2806262"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NoSQL database</a:t>
            </a:r>
            <a:endParaRPr b="1">
              <a:solidFill>
                <a:schemeClr val="dk1"/>
              </a:solidFill>
              <a:latin typeface="Calibri"/>
              <a:ea typeface="Calibri"/>
              <a:cs typeface="Calibri"/>
              <a:sym typeface="Calibri"/>
            </a:endParaRPr>
          </a:p>
        </p:txBody>
      </p:sp>
      <p:pic>
        <p:nvPicPr>
          <p:cNvPr id="134" name="Google Shape;134;p4"/>
          <p:cNvPicPr preferRelativeResize="0"/>
          <p:nvPr/>
        </p:nvPicPr>
        <p:blipFill rotWithShape="1">
          <a:blip r:embed="rId7">
            <a:alphaModFix/>
          </a:blip>
          <a:srcRect/>
          <a:stretch/>
        </p:blipFill>
        <p:spPr>
          <a:xfrm>
            <a:off x="1282415" y="3972517"/>
            <a:ext cx="642566" cy="728635"/>
          </a:xfrm>
          <a:prstGeom prst="rect">
            <a:avLst/>
          </a:prstGeom>
          <a:noFill/>
          <a:ln>
            <a:noFill/>
          </a:ln>
        </p:spPr>
      </p:pic>
      <p:sp>
        <p:nvSpPr>
          <p:cNvPr id="135" name="Google Shape;135;p4"/>
          <p:cNvSpPr txBox="1"/>
          <p:nvPr/>
        </p:nvSpPr>
        <p:spPr>
          <a:xfrm>
            <a:off x="2224525" y="3972124"/>
            <a:ext cx="2585545"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Object oriented database</a:t>
            </a:r>
            <a:endParaRPr b="1">
              <a:solidFill>
                <a:schemeClr val="dk1"/>
              </a:solidFill>
              <a:latin typeface="Calibri"/>
              <a:ea typeface="Calibri"/>
              <a:cs typeface="Calibri"/>
              <a:sym typeface="Calibri"/>
            </a:endParaRPr>
          </a:p>
        </p:txBody>
      </p:sp>
      <p:pic>
        <p:nvPicPr>
          <p:cNvPr id="136" name="Google Shape;136;p4"/>
          <p:cNvPicPr preferRelativeResize="0"/>
          <p:nvPr/>
        </p:nvPicPr>
        <p:blipFill rotWithShape="1">
          <a:blip r:embed="rId8">
            <a:alphaModFix/>
          </a:blip>
          <a:srcRect/>
          <a:stretch/>
        </p:blipFill>
        <p:spPr>
          <a:xfrm>
            <a:off x="1282416" y="5207883"/>
            <a:ext cx="642565" cy="642565"/>
          </a:xfrm>
          <a:prstGeom prst="rect">
            <a:avLst/>
          </a:prstGeom>
          <a:noFill/>
          <a:ln>
            <a:noFill/>
          </a:ln>
        </p:spPr>
      </p:pic>
      <p:sp>
        <p:nvSpPr>
          <p:cNvPr id="137" name="Google Shape;137;p4"/>
          <p:cNvSpPr txBox="1"/>
          <p:nvPr/>
        </p:nvSpPr>
        <p:spPr>
          <a:xfrm>
            <a:off x="2224525" y="5207883"/>
            <a:ext cx="1970690"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Graph database</a:t>
            </a:r>
            <a:endParaRPr b="1">
              <a:solidFill>
                <a:schemeClr val="dk1"/>
              </a:solidFill>
              <a:latin typeface="Calibri"/>
              <a:ea typeface="Calibri"/>
              <a:cs typeface="Calibri"/>
              <a:sym typeface="Calibri"/>
            </a:endParaRPr>
          </a:p>
        </p:txBody>
      </p:sp>
      <p:pic>
        <p:nvPicPr>
          <p:cNvPr id="138" name="Google Shape;138;p4"/>
          <p:cNvPicPr preferRelativeResize="0"/>
          <p:nvPr/>
        </p:nvPicPr>
        <p:blipFill rotWithShape="1">
          <a:blip r:embed="rId9">
            <a:alphaModFix/>
          </a:blip>
          <a:srcRect/>
          <a:stretch/>
        </p:blipFill>
        <p:spPr>
          <a:xfrm>
            <a:off x="6780760" y="1673925"/>
            <a:ext cx="667536" cy="642566"/>
          </a:xfrm>
          <a:prstGeom prst="rect">
            <a:avLst/>
          </a:prstGeom>
          <a:noFill/>
          <a:ln>
            <a:noFill/>
          </a:ln>
        </p:spPr>
      </p:pic>
      <p:sp>
        <p:nvSpPr>
          <p:cNvPr id="139" name="Google Shape;139;p4"/>
          <p:cNvSpPr txBox="1"/>
          <p:nvPr/>
        </p:nvSpPr>
        <p:spPr>
          <a:xfrm>
            <a:off x="7758222" y="1672042"/>
            <a:ext cx="2317531"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Time series database</a:t>
            </a:r>
            <a:endParaRPr b="1">
              <a:solidFill>
                <a:schemeClr val="dk1"/>
              </a:solidFill>
              <a:latin typeface="Calibri"/>
              <a:ea typeface="Calibri"/>
              <a:cs typeface="Calibri"/>
              <a:sym typeface="Calibri"/>
            </a:endParaRPr>
          </a:p>
        </p:txBody>
      </p:sp>
      <p:pic>
        <p:nvPicPr>
          <p:cNvPr id="140" name="Google Shape;140;p4"/>
          <p:cNvPicPr preferRelativeResize="0"/>
          <p:nvPr/>
        </p:nvPicPr>
        <p:blipFill rotWithShape="1">
          <a:blip r:embed="rId10">
            <a:alphaModFix/>
          </a:blip>
          <a:srcRect/>
          <a:stretch/>
        </p:blipFill>
        <p:spPr>
          <a:xfrm>
            <a:off x="6780760" y="2812619"/>
            <a:ext cx="667536" cy="667536"/>
          </a:xfrm>
          <a:prstGeom prst="rect">
            <a:avLst/>
          </a:prstGeom>
          <a:noFill/>
          <a:ln>
            <a:noFill/>
          </a:ln>
        </p:spPr>
      </p:pic>
      <p:sp>
        <p:nvSpPr>
          <p:cNvPr id="141" name="Google Shape;141;p4"/>
          <p:cNvSpPr txBox="1"/>
          <p:nvPr/>
        </p:nvSpPr>
        <p:spPr>
          <a:xfrm>
            <a:off x="7758222" y="2812619"/>
            <a:ext cx="2081049"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Spatial database</a:t>
            </a:r>
            <a:endParaRPr b="1">
              <a:solidFill>
                <a:schemeClr val="dk1"/>
              </a:solidFill>
              <a:latin typeface="Calibri"/>
              <a:ea typeface="Calibri"/>
              <a:cs typeface="Calibri"/>
              <a:sym typeface="Calibri"/>
            </a:endParaRPr>
          </a:p>
        </p:txBody>
      </p:sp>
      <p:pic>
        <p:nvPicPr>
          <p:cNvPr id="142" name="Google Shape;142;p4"/>
          <p:cNvPicPr preferRelativeResize="0"/>
          <p:nvPr/>
        </p:nvPicPr>
        <p:blipFill rotWithShape="1">
          <a:blip r:embed="rId11">
            <a:alphaModFix/>
          </a:blip>
          <a:srcRect/>
          <a:stretch/>
        </p:blipFill>
        <p:spPr>
          <a:xfrm>
            <a:off x="6780760" y="3976283"/>
            <a:ext cx="667536" cy="728635"/>
          </a:xfrm>
          <a:prstGeom prst="rect">
            <a:avLst/>
          </a:prstGeom>
          <a:noFill/>
          <a:ln>
            <a:noFill/>
          </a:ln>
        </p:spPr>
      </p:pic>
      <p:sp>
        <p:nvSpPr>
          <p:cNvPr id="143" name="Google Shape;143;p4"/>
          <p:cNvSpPr txBox="1"/>
          <p:nvPr/>
        </p:nvSpPr>
        <p:spPr>
          <a:xfrm>
            <a:off x="7758222" y="3953195"/>
            <a:ext cx="2065283"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Cloud database</a:t>
            </a:r>
            <a:endParaRPr b="1">
              <a:solidFill>
                <a:schemeClr val="dk1"/>
              </a:solidFill>
              <a:latin typeface="Calibri"/>
              <a:ea typeface="Calibri"/>
              <a:cs typeface="Calibri"/>
              <a:sym typeface="Calibri"/>
            </a:endParaRPr>
          </a:p>
        </p:txBody>
      </p:sp>
      <p:sp>
        <p:nvSpPr>
          <p:cNvPr id="144" name="Google Shape;144;p4"/>
          <p:cNvSpPr txBox="1"/>
          <p:nvPr/>
        </p:nvSpPr>
        <p:spPr>
          <a:xfrm>
            <a:off x="2234907" y="1923535"/>
            <a:ext cx="3185846" cy="538589"/>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data in tables that are related to each other using keys.</a:t>
            </a:r>
            <a:endParaRPr sz="1600">
              <a:solidFill>
                <a:schemeClr val="dk1"/>
              </a:solidFill>
              <a:latin typeface="Calibri"/>
              <a:ea typeface="Calibri"/>
              <a:cs typeface="Calibri"/>
              <a:sym typeface="Calibri"/>
            </a:endParaRPr>
          </a:p>
        </p:txBody>
      </p:sp>
      <p:sp>
        <p:nvSpPr>
          <p:cNvPr id="145" name="Google Shape;145;p4"/>
          <p:cNvSpPr txBox="1"/>
          <p:nvPr/>
        </p:nvSpPr>
        <p:spPr>
          <a:xfrm>
            <a:off x="2234907" y="3080212"/>
            <a:ext cx="3185846" cy="538589"/>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unstructured or semi-structured data.</a:t>
            </a:r>
            <a:endParaRPr sz="1600">
              <a:solidFill>
                <a:schemeClr val="dk1"/>
              </a:solidFill>
              <a:latin typeface="Calibri"/>
              <a:ea typeface="Calibri"/>
              <a:cs typeface="Calibri"/>
              <a:sym typeface="Calibri"/>
            </a:endParaRPr>
          </a:p>
        </p:txBody>
      </p:sp>
      <p:sp>
        <p:nvSpPr>
          <p:cNvPr id="146" name="Google Shape;146;p4"/>
          <p:cNvSpPr txBox="1"/>
          <p:nvPr/>
        </p:nvSpPr>
        <p:spPr>
          <a:xfrm>
            <a:off x="2234906" y="4222573"/>
            <a:ext cx="3185846" cy="292368"/>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data in the form of objects</a:t>
            </a:r>
            <a:endParaRPr sz="1600">
              <a:solidFill>
                <a:schemeClr val="dk1"/>
              </a:solidFill>
              <a:latin typeface="Calibri"/>
              <a:ea typeface="Calibri"/>
              <a:cs typeface="Calibri"/>
              <a:sym typeface="Calibri"/>
            </a:endParaRPr>
          </a:p>
        </p:txBody>
      </p:sp>
      <p:sp>
        <p:nvSpPr>
          <p:cNvPr id="147" name="Google Shape;147;p4"/>
          <p:cNvSpPr txBox="1"/>
          <p:nvPr/>
        </p:nvSpPr>
        <p:spPr>
          <a:xfrm>
            <a:off x="2234906" y="5461930"/>
            <a:ext cx="3185846" cy="538589"/>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data in a graph structure, consisting of nodes and edges.</a:t>
            </a:r>
            <a:endParaRPr sz="1600">
              <a:solidFill>
                <a:schemeClr val="dk1"/>
              </a:solidFill>
              <a:latin typeface="Calibri"/>
              <a:ea typeface="Calibri"/>
              <a:cs typeface="Calibri"/>
              <a:sym typeface="Calibri"/>
            </a:endParaRPr>
          </a:p>
        </p:txBody>
      </p:sp>
      <p:sp>
        <p:nvSpPr>
          <p:cNvPr id="148" name="Google Shape;148;p4"/>
          <p:cNvSpPr txBox="1"/>
          <p:nvPr/>
        </p:nvSpPr>
        <p:spPr>
          <a:xfrm>
            <a:off x="7758222" y="1927973"/>
            <a:ext cx="3444766" cy="784810"/>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optimized for storing and querying time-series data, which is data that changes over time.</a:t>
            </a:r>
            <a:endParaRPr sz="1600">
              <a:solidFill>
                <a:schemeClr val="dk1"/>
              </a:solidFill>
              <a:latin typeface="Calibri"/>
              <a:ea typeface="Calibri"/>
              <a:cs typeface="Calibri"/>
              <a:sym typeface="Calibri"/>
            </a:endParaRPr>
          </a:p>
        </p:txBody>
      </p:sp>
      <p:sp>
        <p:nvSpPr>
          <p:cNvPr id="149" name="Google Shape;149;p4"/>
          <p:cNvSpPr txBox="1"/>
          <p:nvPr/>
        </p:nvSpPr>
        <p:spPr>
          <a:xfrm>
            <a:off x="7758222" y="3067672"/>
            <a:ext cx="3444766" cy="784810"/>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designed to store and query spatial data, such as geographic information or satellite imagery.</a:t>
            </a:r>
            <a:endParaRPr sz="1600">
              <a:solidFill>
                <a:schemeClr val="dk1"/>
              </a:solidFill>
              <a:latin typeface="Calibri"/>
              <a:ea typeface="Calibri"/>
              <a:cs typeface="Calibri"/>
              <a:sym typeface="Calibri"/>
            </a:endParaRPr>
          </a:p>
        </p:txBody>
      </p:sp>
      <p:sp>
        <p:nvSpPr>
          <p:cNvPr id="150" name="Google Shape;150;p4"/>
          <p:cNvSpPr txBox="1"/>
          <p:nvPr/>
        </p:nvSpPr>
        <p:spPr>
          <a:xfrm>
            <a:off x="7758222" y="4207372"/>
            <a:ext cx="3444766" cy="784810"/>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that are hosted and managed in the cloud, and can be accessed from anywhere with an internet connection.</a:t>
            </a:r>
            <a:endParaRPr sz="16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400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1000"/>
                                        <p:tgtEl>
                                          <p:spTgt spid="127"/>
                                        </p:tgtEl>
                                      </p:cBhvr>
                                    </p:animEffect>
                                  </p:childTnLst>
                                </p:cTn>
                              </p:par>
                              <p:par>
                                <p:cTn id="11" presetID="10" presetClass="exit" presetSubtype="0" fill="hold" nodeType="withEffect">
                                  <p:stCondLst>
                                    <p:cond delay="9000"/>
                                  </p:stCondLst>
                                  <p:childTnLst>
                                    <p:animEffect transition="out" filter="fade">
                                      <p:cBhvr>
                                        <p:cTn id="12" dur="1000"/>
                                        <p:tgtEl>
                                          <p:spTgt spid="127"/>
                                        </p:tgtEl>
                                      </p:cBhvr>
                                    </p:animEffect>
                                    <p:set>
                                      <p:cBhvr>
                                        <p:cTn id="13" dur="1" fill="hold">
                                          <p:stCondLst>
                                            <p:cond delay="1000"/>
                                          </p:stCondLst>
                                        </p:cTn>
                                        <p:tgtEl>
                                          <p:spTgt spid="127"/>
                                        </p:tgtEl>
                                        <p:attrNameLst>
                                          <p:attrName>style.visibility</p:attrName>
                                        </p:attrNameLst>
                                      </p:cBhvr>
                                      <p:to>
                                        <p:strVal val="hidden"/>
                                      </p:to>
                                    </p:set>
                                  </p:childTnLst>
                                </p:cTn>
                              </p:par>
                              <p:par>
                                <p:cTn id="14" presetID="10" presetClass="entr" presetSubtype="0" fill="hold" nodeType="withEffect">
                                  <p:stCondLst>
                                    <p:cond delay="1200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1000"/>
                                        <p:tgtEl>
                                          <p:spTgt spid="130"/>
                                        </p:tgtEl>
                                      </p:cBhvr>
                                    </p:animEffect>
                                  </p:childTnLst>
                                </p:cTn>
                              </p:par>
                              <p:par>
                                <p:cTn id="17" presetID="10" presetClass="entr" presetSubtype="0" fill="hold" nodeType="withEffect">
                                  <p:stCondLst>
                                    <p:cond delay="1300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1400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500"/>
                                        <p:tgtEl>
                                          <p:spTgt spid="144"/>
                                        </p:tgtEl>
                                      </p:cBhvr>
                                    </p:animEffect>
                                  </p:childTnLst>
                                </p:cTn>
                              </p:par>
                              <p:par>
                                <p:cTn id="23" presetID="10" presetClass="entr" presetSubtype="0" fill="hold" nodeType="withEffect">
                                  <p:stCondLst>
                                    <p:cond delay="27000"/>
                                  </p:stCondLst>
                                  <p:childTnLst>
                                    <p:set>
                                      <p:cBhvr>
                                        <p:cTn id="24" dur="1" fill="hold">
                                          <p:stCondLst>
                                            <p:cond delay="0"/>
                                          </p:stCondLst>
                                        </p:cTn>
                                        <p:tgtEl>
                                          <p:spTgt spid="132"/>
                                        </p:tgtEl>
                                        <p:attrNameLst>
                                          <p:attrName>style.visibility</p:attrName>
                                        </p:attrNameLst>
                                      </p:cBhvr>
                                      <p:to>
                                        <p:strVal val="visible"/>
                                      </p:to>
                                    </p:set>
                                    <p:animEffect transition="in" filter="fade">
                                      <p:cBhvr>
                                        <p:cTn id="25" dur="1000"/>
                                        <p:tgtEl>
                                          <p:spTgt spid="132"/>
                                        </p:tgtEl>
                                      </p:cBhvr>
                                    </p:animEffect>
                                  </p:childTnLst>
                                </p:cTn>
                              </p:par>
                              <p:par>
                                <p:cTn id="26" presetID="10" presetClass="entr" presetSubtype="0" fill="hold" nodeType="withEffect">
                                  <p:stCondLst>
                                    <p:cond delay="2800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10" presetClass="entr" presetSubtype="0" fill="hold" nodeType="withEffect">
                                  <p:stCondLst>
                                    <p:cond delay="2900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par>
                                <p:cTn id="32" presetID="10" presetClass="entr" presetSubtype="0" fill="hold" nodeType="withEffect">
                                  <p:stCondLst>
                                    <p:cond delay="4200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1000"/>
                                        <p:tgtEl>
                                          <p:spTgt spid="134"/>
                                        </p:tgtEl>
                                      </p:cBhvr>
                                    </p:animEffect>
                                  </p:childTnLst>
                                </p:cTn>
                              </p:par>
                              <p:par>
                                <p:cTn id="35" presetID="10" presetClass="entr" presetSubtype="0" fill="hold" nodeType="withEffect">
                                  <p:stCondLst>
                                    <p:cond delay="4300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44000"/>
                                  </p:stCondLst>
                                  <p:childTnLst>
                                    <p:set>
                                      <p:cBhvr>
                                        <p:cTn id="39" dur="1" fill="hold">
                                          <p:stCondLst>
                                            <p:cond delay="0"/>
                                          </p:stCondLst>
                                        </p:cTn>
                                        <p:tgtEl>
                                          <p:spTgt spid="146"/>
                                        </p:tgtEl>
                                        <p:attrNameLst>
                                          <p:attrName>style.visibility</p:attrName>
                                        </p:attrNameLst>
                                      </p:cBhvr>
                                      <p:to>
                                        <p:strVal val="visible"/>
                                      </p:to>
                                    </p:set>
                                    <p:animEffect transition="in" filter="fade">
                                      <p:cBhvr>
                                        <p:cTn id="40" dur="500"/>
                                        <p:tgtEl>
                                          <p:spTgt spid="146"/>
                                        </p:tgtEl>
                                      </p:cBhvr>
                                    </p:animEffect>
                                  </p:childTnLst>
                                </p:cTn>
                              </p:par>
                              <p:par>
                                <p:cTn id="41" presetID="10" presetClass="entr" presetSubtype="0" fill="hold" nodeType="withEffect">
                                  <p:stCondLst>
                                    <p:cond delay="30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childTnLst>
                                </p:cTn>
                              </p:par>
                              <p:par>
                                <p:cTn id="44" presetID="10" presetClass="entr" presetSubtype="0" fill="hold" nodeType="withEffect">
                                  <p:stCondLst>
                                    <p:cond delay="500"/>
                                  </p:stCondLst>
                                  <p:childTnLst>
                                    <p:set>
                                      <p:cBhvr>
                                        <p:cTn id="45" dur="1" fill="hold">
                                          <p:stCondLst>
                                            <p:cond delay="0"/>
                                          </p:stCondLst>
                                        </p:cTn>
                                        <p:tgtEl>
                                          <p:spTgt spid="137"/>
                                        </p:tgtEl>
                                        <p:attrNameLst>
                                          <p:attrName>style.visibility</p:attrName>
                                        </p:attrNameLst>
                                      </p:cBhvr>
                                      <p:to>
                                        <p:strVal val="visible"/>
                                      </p:to>
                                    </p:set>
                                    <p:animEffect transition="in" filter="fade">
                                      <p:cBhvr>
                                        <p:cTn id="46" dur="500"/>
                                        <p:tgtEl>
                                          <p:spTgt spid="137"/>
                                        </p:tgtEl>
                                      </p:cBhvr>
                                    </p:animEffect>
                                  </p:childTnLst>
                                </p:cTn>
                              </p:par>
                              <p:par>
                                <p:cTn id="47" presetID="10" presetClass="entr" presetSubtype="0" fill="hold" nodeType="withEffect">
                                  <p:stCondLst>
                                    <p:cond delay="1000"/>
                                  </p:stCondLst>
                                  <p:childTnLst>
                                    <p:set>
                                      <p:cBhvr>
                                        <p:cTn id="48" dur="1" fill="hold">
                                          <p:stCondLst>
                                            <p:cond delay="0"/>
                                          </p:stCondLst>
                                        </p:cTn>
                                        <p:tgtEl>
                                          <p:spTgt spid="147"/>
                                        </p:tgtEl>
                                        <p:attrNameLst>
                                          <p:attrName>style.visibility</p:attrName>
                                        </p:attrNameLst>
                                      </p:cBhvr>
                                      <p:to>
                                        <p:strVal val="visible"/>
                                      </p:to>
                                    </p:set>
                                    <p:animEffect transition="in" filter="fade">
                                      <p:cBhvr>
                                        <p:cTn id="49" dur="500"/>
                                        <p:tgtEl>
                                          <p:spTgt spid="147"/>
                                        </p:tgtEl>
                                      </p:cBhvr>
                                    </p:animEffect>
                                  </p:childTnLst>
                                </p:cTn>
                              </p:par>
                              <p:par>
                                <p:cTn id="50" presetID="10" presetClass="entr" presetSubtype="0" fill="hold" nodeType="withEffect">
                                  <p:stCondLst>
                                    <p:cond delay="14000"/>
                                  </p:stCondLst>
                                  <p:childTnLst>
                                    <p:set>
                                      <p:cBhvr>
                                        <p:cTn id="51" dur="1" fill="hold">
                                          <p:stCondLst>
                                            <p:cond delay="0"/>
                                          </p:stCondLst>
                                        </p:cTn>
                                        <p:tgtEl>
                                          <p:spTgt spid="138"/>
                                        </p:tgtEl>
                                        <p:attrNameLst>
                                          <p:attrName>style.visibility</p:attrName>
                                        </p:attrNameLst>
                                      </p:cBhvr>
                                      <p:to>
                                        <p:strVal val="visible"/>
                                      </p:to>
                                    </p:set>
                                    <p:animEffect transition="in" filter="fade">
                                      <p:cBhvr>
                                        <p:cTn id="52" dur="1000"/>
                                        <p:tgtEl>
                                          <p:spTgt spid="138"/>
                                        </p:tgtEl>
                                      </p:cBhvr>
                                    </p:animEffect>
                                  </p:childTnLst>
                                </p:cTn>
                              </p:par>
                              <p:par>
                                <p:cTn id="53" presetID="10" presetClass="entr" presetSubtype="0" fill="hold" nodeType="withEffect">
                                  <p:stCondLst>
                                    <p:cond delay="15000"/>
                                  </p:stCondLst>
                                  <p:childTnLst>
                                    <p:set>
                                      <p:cBhvr>
                                        <p:cTn id="54" dur="1" fill="hold">
                                          <p:stCondLst>
                                            <p:cond delay="0"/>
                                          </p:stCondLst>
                                        </p:cTn>
                                        <p:tgtEl>
                                          <p:spTgt spid="139"/>
                                        </p:tgtEl>
                                        <p:attrNameLst>
                                          <p:attrName>style.visibility</p:attrName>
                                        </p:attrNameLst>
                                      </p:cBhvr>
                                      <p:to>
                                        <p:strVal val="visible"/>
                                      </p:to>
                                    </p:set>
                                    <p:animEffect transition="in" filter="fade">
                                      <p:cBhvr>
                                        <p:cTn id="55" dur="500"/>
                                        <p:tgtEl>
                                          <p:spTgt spid="139"/>
                                        </p:tgtEl>
                                      </p:cBhvr>
                                    </p:animEffect>
                                  </p:childTnLst>
                                </p:cTn>
                              </p:par>
                              <p:par>
                                <p:cTn id="56" presetID="10" presetClass="entr" presetSubtype="0" fill="hold" nodeType="withEffect">
                                  <p:stCondLst>
                                    <p:cond delay="15300"/>
                                  </p:stCondLst>
                                  <p:childTnLst>
                                    <p:set>
                                      <p:cBhvr>
                                        <p:cTn id="57" dur="1" fill="hold">
                                          <p:stCondLst>
                                            <p:cond delay="0"/>
                                          </p:stCondLst>
                                        </p:cTn>
                                        <p:tgtEl>
                                          <p:spTgt spid="148"/>
                                        </p:tgtEl>
                                        <p:attrNameLst>
                                          <p:attrName>style.visibility</p:attrName>
                                        </p:attrNameLst>
                                      </p:cBhvr>
                                      <p:to>
                                        <p:strVal val="visible"/>
                                      </p:to>
                                    </p:set>
                                    <p:animEffect transition="in" filter="fade">
                                      <p:cBhvr>
                                        <p:cTn id="58" dur="500"/>
                                        <p:tgtEl>
                                          <p:spTgt spid="148"/>
                                        </p:tgtEl>
                                      </p:cBhvr>
                                    </p:animEffect>
                                  </p:childTnLst>
                                </p:cTn>
                              </p:par>
                              <p:par>
                                <p:cTn id="59" presetID="10" presetClass="entr" presetSubtype="0" fill="hold" nodeType="withEffect">
                                  <p:stCondLst>
                                    <p:cond delay="23000"/>
                                  </p:stCondLst>
                                  <p:childTnLst>
                                    <p:set>
                                      <p:cBhvr>
                                        <p:cTn id="60" dur="1" fill="hold">
                                          <p:stCondLst>
                                            <p:cond delay="0"/>
                                          </p:stCondLst>
                                        </p:cTn>
                                        <p:tgtEl>
                                          <p:spTgt spid="140"/>
                                        </p:tgtEl>
                                        <p:attrNameLst>
                                          <p:attrName>style.visibility</p:attrName>
                                        </p:attrNameLst>
                                      </p:cBhvr>
                                      <p:to>
                                        <p:strVal val="visible"/>
                                      </p:to>
                                    </p:set>
                                    <p:animEffect transition="in" filter="fade">
                                      <p:cBhvr>
                                        <p:cTn id="61" dur="1000"/>
                                        <p:tgtEl>
                                          <p:spTgt spid="140"/>
                                        </p:tgtEl>
                                      </p:cBhvr>
                                    </p:animEffect>
                                  </p:childTnLst>
                                </p:cTn>
                              </p:par>
                              <p:par>
                                <p:cTn id="62" presetID="10" presetClass="entr" presetSubtype="0" fill="hold" nodeType="withEffect">
                                  <p:stCondLst>
                                    <p:cond delay="24000"/>
                                  </p:stCondLst>
                                  <p:childTnLst>
                                    <p:set>
                                      <p:cBhvr>
                                        <p:cTn id="63" dur="1" fill="hold">
                                          <p:stCondLst>
                                            <p:cond delay="0"/>
                                          </p:stCondLst>
                                        </p:cTn>
                                        <p:tgtEl>
                                          <p:spTgt spid="141"/>
                                        </p:tgtEl>
                                        <p:attrNameLst>
                                          <p:attrName>style.visibility</p:attrName>
                                        </p:attrNameLst>
                                      </p:cBhvr>
                                      <p:to>
                                        <p:strVal val="visible"/>
                                      </p:to>
                                    </p:set>
                                    <p:animEffect transition="in" filter="fade">
                                      <p:cBhvr>
                                        <p:cTn id="64" dur="500"/>
                                        <p:tgtEl>
                                          <p:spTgt spid="141"/>
                                        </p:tgtEl>
                                      </p:cBhvr>
                                    </p:animEffect>
                                  </p:childTnLst>
                                </p:cTn>
                              </p:par>
                              <p:par>
                                <p:cTn id="65" presetID="10" presetClass="entr" presetSubtype="0" fill="hold" nodeType="withEffect">
                                  <p:stCondLst>
                                    <p:cond delay="2430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par>
                                <p:cTn id="68" presetID="10" presetClass="entr" presetSubtype="0" fill="hold" nodeType="withEffect">
                                  <p:stCondLst>
                                    <p:cond delay="3600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1000"/>
                                        <p:tgtEl>
                                          <p:spTgt spid="142"/>
                                        </p:tgtEl>
                                      </p:cBhvr>
                                    </p:animEffect>
                                  </p:childTnLst>
                                </p:cTn>
                              </p:par>
                              <p:par>
                                <p:cTn id="71" presetID="10" presetClass="entr" presetSubtype="0" fill="hold" nodeType="withEffect">
                                  <p:stCondLst>
                                    <p:cond delay="37000"/>
                                  </p:stCondLst>
                                  <p:childTnLst>
                                    <p:set>
                                      <p:cBhvr>
                                        <p:cTn id="72" dur="1" fill="hold">
                                          <p:stCondLst>
                                            <p:cond delay="0"/>
                                          </p:stCondLst>
                                        </p:cTn>
                                        <p:tgtEl>
                                          <p:spTgt spid="143"/>
                                        </p:tgtEl>
                                        <p:attrNameLst>
                                          <p:attrName>style.visibility</p:attrName>
                                        </p:attrNameLst>
                                      </p:cBhvr>
                                      <p:to>
                                        <p:strVal val="visible"/>
                                      </p:to>
                                    </p:set>
                                    <p:animEffect transition="in" filter="fade">
                                      <p:cBhvr>
                                        <p:cTn id="73" dur="500"/>
                                        <p:tgtEl>
                                          <p:spTgt spid="143"/>
                                        </p:tgtEl>
                                      </p:cBhvr>
                                    </p:animEffect>
                                  </p:childTnLst>
                                </p:cTn>
                              </p:par>
                              <p:par>
                                <p:cTn id="74" presetID="10" presetClass="entr" presetSubtype="0" fill="hold" nodeType="withEffect">
                                  <p:stCondLst>
                                    <p:cond delay="3730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6" descr="Aitrich-Logo-Transparent-BG-2048x671"/>
          <p:cNvPicPr preferRelativeResize="0"/>
          <p:nvPr/>
        </p:nvPicPr>
        <p:blipFill rotWithShape="1">
          <a:blip r:embed="rId3">
            <a:alphaModFix/>
          </a:blip>
          <a:srcRect/>
          <a:stretch/>
        </p:blipFill>
        <p:spPr>
          <a:xfrm>
            <a:off x="365125" y="6527165"/>
            <a:ext cx="1166495" cy="167005"/>
          </a:xfrm>
          <a:prstGeom prst="rect">
            <a:avLst/>
          </a:prstGeom>
          <a:noFill/>
          <a:ln>
            <a:noFill/>
          </a:ln>
        </p:spPr>
      </p:pic>
      <p:sp>
        <p:nvSpPr>
          <p:cNvPr id="260" name="Google Shape;260;p16"/>
          <p:cNvSpPr txBox="1"/>
          <p:nvPr/>
        </p:nvSpPr>
        <p:spPr>
          <a:xfrm>
            <a:off x="797560" y="429260"/>
            <a:ext cx="514096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Bell MT"/>
                <a:ea typeface="Bell MT"/>
                <a:cs typeface="Bell MT"/>
                <a:sym typeface="Bell MT"/>
              </a:rPr>
              <a:t>5. CHECK Constraint</a:t>
            </a:r>
            <a:endParaRPr sz="3200" b="1">
              <a:solidFill>
                <a:srgbClr val="002060"/>
              </a:solidFill>
              <a:latin typeface="Bell MT"/>
              <a:ea typeface="Bell MT"/>
              <a:cs typeface="Bell MT"/>
              <a:sym typeface="Bell MT"/>
            </a:endParaRPr>
          </a:p>
        </p:txBody>
      </p:sp>
      <p:pic>
        <p:nvPicPr>
          <p:cNvPr id="261" name="Google Shape;261;p16" descr="computer"/>
          <p:cNvPicPr preferRelativeResize="0">
            <a:picLocks noGrp="1"/>
          </p:cNvPicPr>
          <p:nvPr>
            <p:ph type="body" idx="1"/>
          </p:nvPr>
        </p:nvPicPr>
        <p:blipFill rotWithShape="1">
          <a:blip r:embed="rId4">
            <a:alphaModFix/>
          </a:blip>
          <a:srcRect/>
          <a:stretch/>
        </p:blipFill>
        <p:spPr>
          <a:xfrm>
            <a:off x="113665" y="3498215"/>
            <a:ext cx="5824855" cy="2698750"/>
          </a:xfrm>
          <a:prstGeom prst="rect">
            <a:avLst/>
          </a:prstGeom>
          <a:noFill/>
          <a:ln>
            <a:noFill/>
          </a:ln>
        </p:spPr>
      </p:pic>
      <p:sp>
        <p:nvSpPr>
          <p:cNvPr id="262" name="Google Shape;262;p16"/>
          <p:cNvSpPr txBox="1"/>
          <p:nvPr/>
        </p:nvSpPr>
        <p:spPr>
          <a:xfrm>
            <a:off x="1389380" y="3970655"/>
            <a:ext cx="3273425" cy="1383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table_name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column_name data_type,</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CONSTRAINT check_constraint_name CHECK (condition)</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3" name="Google Shape;263;p16"/>
          <p:cNvSpPr/>
          <p:nvPr/>
        </p:nvSpPr>
        <p:spPr>
          <a:xfrm>
            <a:off x="797560" y="1504315"/>
            <a:ext cx="6369685" cy="1225550"/>
          </a:xfrm>
          <a:prstGeom prst="roundRect">
            <a:avLst>
              <a:gd name="adj" fmla="val 16667"/>
            </a:avLst>
          </a:prstGeom>
          <a:gradFill>
            <a:gsLst>
              <a:gs pos="0">
                <a:srgbClr val="012D86"/>
              </a:gs>
              <a:gs pos="100000">
                <a:srgbClr val="0E2557"/>
              </a:gs>
            </a:gsLst>
            <a:lin ang="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1800"/>
              <a:buFont typeface="Arial"/>
              <a:buNone/>
            </a:pPr>
            <a:r>
              <a:rPr lang="en-US" sz="1600">
                <a:solidFill>
                  <a:schemeClr val="lt1"/>
                </a:solidFill>
                <a:latin typeface="Comic Sans MS"/>
                <a:ea typeface="Comic Sans MS"/>
                <a:cs typeface="Comic Sans MS"/>
                <a:sym typeface="Comic Sans MS"/>
              </a:rPr>
              <a:t>The CHECK constraint defines a condition that must be satisfied by the values in a column. It allows you to specify a logical expression to restrict the range of valid values.</a:t>
            </a:r>
            <a:endParaRPr sz="1600">
              <a:solidFill>
                <a:schemeClr val="lt1"/>
              </a:solidFill>
              <a:latin typeface="Comic Sans MS"/>
              <a:ea typeface="Comic Sans MS"/>
              <a:cs typeface="Comic Sans MS"/>
              <a:sym typeface="Comic Sans MS"/>
            </a:endParaRPr>
          </a:p>
        </p:txBody>
      </p:sp>
      <p:pic>
        <p:nvPicPr>
          <p:cNvPr id="264" name="Google Shape;264;p16" descr="computer"/>
          <p:cNvPicPr preferRelativeResize="0"/>
          <p:nvPr/>
        </p:nvPicPr>
        <p:blipFill rotWithShape="1">
          <a:blip r:embed="rId4">
            <a:alphaModFix/>
          </a:blip>
          <a:srcRect/>
          <a:stretch/>
        </p:blipFill>
        <p:spPr>
          <a:xfrm>
            <a:off x="6294755" y="3498215"/>
            <a:ext cx="5824855" cy="2515870"/>
          </a:xfrm>
          <a:prstGeom prst="rect">
            <a:avLst/>
          </a:prstGeom>
          <a:noFill/>
          <a:ln>
            <a:noFill/>
          </a:ln>
        </p:spPr>
      </p:pic>
      <p:sp>
        <p:nvSpPr>
          <p:cNvPr id="265" name="Google Shape;265;p16"/>
          <p:cNvSpPr txBox="1"/>
          <p:nvPr/>
        </p:nvSpPr>
        <p:spPr>
          <a:xfrm>
            <a:off x="7570470" y="4059555"/>
            <a:ext cx="3273425" cy="1014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CREATE TABLE JobSeeker(</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id INT PRIMARY KEY,</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name VARCHAR(50),</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age INT CHECK (age &gt;= 18)</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6" name="Google Shape;266;p16"/>
          <p:cNvSpPr txBox="1"/>
          <p:nvPr/>
        </p:nvSpPr>
        <p:spPr>
          <a:xfrm>
            <a:off x="7324725" y="3257550"/>
            <a:ext cx="2540000" cy="42989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1"/>
              </a:buClr>
              <a:buSzPts val="1800"/>
              <a:buFont typeface="Arial"/>
              <a:buNone/>
            </a:pPr>
            <a:r>
              <a:rPr lang="en-US" sz="2000" b="1">
                <a:solidFill>
                  <a:srgbClr val="002060"/>
                </a:solidFill>
                <a:latin typeface="Bell MT"/>
                <a:ea typeface="Bell MT"/>
                <a:cs typeface="Bell MT"/>
                <a:sym typeface="Bell MT"/>
              </a:rPr>
              <a:t>Example</a:t>
            </a:r>
            <a:r>
              <a:rPr lang="en-US" sz="1600">
                <a:solidFill>
                  <a:srgbClr val="002060"/>
                </a:solidFill>
                <a:latin typeface="Comic Sans MS"/>
                <a:ea typeface="Comic Sans MS"/>
                <a:cs typeface="Comic Sans MS"/>
                <a:sym typeface="Comic Sans MS"/>
              </a:rPr>
              <a:t>:</a:t>
            </a:r>
            <a:endParaRPr sz="1600" b="1">
              <a:solidFill>
                <a:srgbClr val="002060"/>
              </a:solidFill>
              <a:latin typeface="Comic Sans MS"/>
              <a:ea typeface="Comic Sans MS"/>
              <a:cs typeface="Comic Sans MS"/>
              <a:sym typeface="Comic Sans MS"/>
            </a:endParaRPr>
          </a:p>
        </p:txBody>
      </p:sp>
      <p:sp>
        <p:nvSpPr>
          <p:cNvPr id="267" name="Google Shape;267;p16"/>
          <p:cNvSpPr txBox="1"/>
          <p:nvPr/>
        </p:nvSpPr>
        <p:spPr>
          <a:xfrm>
            <a:off x="1132840" y="3288665"/>
            <a:ext cx="86614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Bell MT"/>
                <a:ea typeface="Bell MT"/>
                <a:cs typeface="Bell MT"/>
                <a:sym typeface="Bell MT"/>
              </a:rPr>
              <a:t>Syntax</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Effect transition="in" filter="fade">
                                      <p:cBhvr>
                                        <p:cTn id="12" dur="1000"/>
                                        <p:tgtEl>
                                          <p:spTgt spid="2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par>
                                <p:cTn id="18" presetID="10" presetClass="entr" presetSubtype="0" fill="hold" nodeType="withEffect">
                                  <p:stCondLst>
                                    <p:cond delay="0"/>
                                  </p:stCondLst>
                                  <p:childTnLst>
                                    <p:set>
                                      <p:cBhvr>
                                        <p:cTn id="19" dur="1" fill="hold">
                                          <p:stCondLst>
                                            <p:cond delay="0"/>
                                          </p:stCondLst>
                                        </p:cTn>
                                        <p:tgtEl>
                                          <p:spTgt spid="267"/>
                                        </p:tgtEl>
                                        <p:attrNameLst>
                                          <p:attrName>style.visibility</p:attrName>
                                        </p:attrNameLst>
                                      </p:cBhvr>
                                      <p:to>
                                        <p:strVal val="visible"/>
                                      </p:to>
                                    </p:set>
                                    <p:animEffect transition="in" filter="fade">
                                      <p:cBhvr>
                                        <p:cTn id="20" dur="500"/>
                                        <p:tgtEl>
                                          <p:spTgt spid="267"/>
                                        </p:tgtEl>
                                      </p:cBhvr>
                                    </p:animEffect>
                                  </p:childTnLst>
                                </p:cTn>
                              </p:par>
                              <p:par>
                                <p:cTn id="21" presetID="10"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animEffect transition="in" filter="fade">
                                      <p:cBhvr>
                                        <p:cTn id="23" dur="500"/>
                                        <p:tgtEl>
                                          <p:spTgt spid="2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4"/>
                                        </p:tgtEl>
                                        <p:attrNameLst>
                                          <p:attrName>style.visibility</p:attrName>
                                        </p:attrNameLst>
                                      </p:cBhvr>
                                      <p:to>
                                        <p:strVal val="visible"/>
                                      </p:to>
                                    </p:set>
                                    <p:animEffect transition="in" filter="fade">
                                      <p:cBhvr>
                                        <p:cTn id="28" dur="500"/>
                                        <p:tgtEl>
                                          <p:spTgt spid="264"/>
                                        </p:tgtEl>
                                      </p:cBhvr>
                                    </p:animEffect>
                                  </p:childTnLst>
                                </p:cTn>
                              </p:par>
                              <p:par>
                                <p:cTn id="29" presetID="10" presetClass="entr" presetSubtype="0" fill="hold" nodeType="with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fade">
                                      <p:cBhvr>
                                        <p:cTn id="31" dur="500"/>
                                        <p:tgtEl>
                                          <p:spTgt spid="266"/>
                                        </p:tgtEl>
                                      </p:cBhvr>
                                    </p:animEffect>
                                  </p:childTnLst>
                                </p:cTn>
                              </p:par>
                              <p:par>
                                <p:cTn id="32" presetID="10" presetClass="entr" presetSubtype="0" fill="hold" nodeType="withEffect">
                                  <p:stCondLst>
                                    <p:cond delay="0"/>
                                  </p:stCondLst>
                                  <p:childTnLst>
                                    <p:set>
                                      <p:cBhvr>
                                        <p:cTn id="33" dur="1" fill="hold">
                                          <p:stCondLst>
                                            <p:cond delay="0"/>
                                          </p:stCondLst>
                                        </p:cTn>
                                        <p:tgtEl>
                                          <p:spTgt spid="265"/>
                                        </p:tgtEl>
                                        <p:attrNameLst>
                                          <p:attrName>style.visibility</p:attrName>
                                        </p:attrNameLst>
                                      </p:cBhvr>
                                      <p:to>
                                        <p:strVal val="visible"/>
                                      </p:to>
                                    </p:set>
                                    <p:animEffect transition="in" filter="fade">
                                      <p:cBhvr>
                                        <p:cTn id="34"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984885"/>
            <a:ext cx="5782310" cy="252539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br>
              <a:rPr lang="en-GB"/>
            </a:br>
            <a:r>
              <a:rPr lang="en-GB" sz="8890" b="1">
                <a:solidFill>
                  <a:schemeClr val="dk1"/>
                </a:solidFill>
              </a:rPr>
              <a:t>DML</a:t>
            </a:r>
            <a:br>
              <a:rPr lang="en-GB" b="1"/>
            </a:br>
            <a:endParaRPr b="1"/>
          </a:p>
        </p:txBody>
      </p:sp>
      <p:sp>
        <p:nvSpPr>
          <p:cNvPr id="89" name="Google Shape;89;p1"/>
          <p:cNvSpPr txBox="1">
            <a:spLocks noGrp="1"/>
          </p:cNvSpPr>
          <p:nvPr>
            <p:ph type="subTitle" idx="1"/>
          </p:nvPr>
        </p:nvSpPr>
        <p:spPr>
          <a:xfrm>
            <a:off x="-381635" y="2548890"/>
            <a:ext cx="6468745" cy="270891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600"/>
              <a:buNone/>
            </a:pPr>
            <a:r>
              <a:rPr lang="en-GB" sz="3600"/>
              <a:t>   (Data Manipulation Language)</a:t>
            </a:r>
            <a:endParaRPr sz="3600"/>
          </a:p>
        </p:txBody>
      </p:sp>
      <p:pic>
        <p:nvPicPr>
          <p:cNvPr id="90" name="Google Shape;90;p1" descr="12255990_3382"/>
          <p:cNvPicPr preferRelativeResize="0"/>
          <p:nvPr/>
        </p:nvPicPr>
        <p:blipFill rotWithShape="1">
          <a:blip r:embed="rId3">
            <a:alphaModFix/>
          </a:blip>
          <a:srcRect/>
          <a:stretch/>
        </p:blipFill>
        <p:spPr>
          <a:xfrm>
            <a:off x="6087110" y="588010"/>
            <a:ext cx="5577205" cy="5229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n-GB">
                <a:latin typeface="Bell MT"/>
                <a:ea typeface="Bell MT"/>
                <a:cs typeface="Bell MT"/>
                <a:sym typeface="Bell MT"/>
              </a:rPr>
              <a:t>What is DML?</a:t>
            </a:r>
            <a:endParaRPr>
              <a:latin typeface="Bell MT"/>
              <a:ea typeface="Bell MT"/>
              <a:cs typeface="Bell MT"/>
              <a:sym typeface="Bell MT"/>
            </a:endParaRPr>
          </a:p>
        </p:txBody>
      </p:sp>
      <p:sp>
        <p:nvSpPr>
          <p:cNvPr id="96" name="Google Shape;96;p2"/>
          <p:cNvSpPr/>
          <p:nvPr/>
        </p:nvSpPr>
        <p:spPr>
          <a:xfrm>
            <a:off x="509270" y="1863725"/>
            <a:ext cx="7214870" cy="885825"/>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2"/>
          <p:cNvSpPr txBox="1"/>
          <p:nvPr/>
        </p:nvSpPr>
        <p:spPr>
          <a:xfrm>
            <a:off x="682625" y="1903095"/>
            <a:ext cx="6649720"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b="0" i="0" u="none" strike="noStrike" cap="none">
                <a:solidFill>
                  <a:schemeClr val="lt1"/>
                </a:solidFill>
                <a:latin typeface="Comic Sans MS"/>
                <a:ea typeface="Comic Sans MS"/>
                <a:cs typeface="Comic Sans MS"/>
                <a:sym typeface="Comic Sans MS"/>
              </a:rPr>
              <a:t>DML is an abbreviation of Data Manipulation Language.</a:t>
            </a:r>
            <a:endParaRPr sz="2200">
              <a:solidFill>
                <a:schemeClr val="lt1"/>
              </a:solidFill>
              <a:latin typeface="Comic Sans MS"/>
              <a:ea typeface="Comic Sans MS"/>
              <a:cs typeface="Comic Sans MS"/>
              <a:sym typeface="Comic Sans MS"/>
            </a:endParaRPr>
          </a:p>
        </p:txBody>
      </p:sp>
      <p:pic>
        <p:nvPicPr>
          <p:cNvPr id="98" name="Google Shape;98;p2" descr="8497414_3937464 (1)"/>
          <p:cNvPicPr preferRelativeResize="0">
            <a:picLocks noGrp="1"/>
          </p:cNvPicPr>
          <p:nvPr>
            <p:ph type="body" idx="1"/>
          </p:nvPr>
        </p:nvPicPr>
        <p:blipFill rotWithShape="1">
          <a:blip r:embed="rId3">
            <a:alphaModFix/>
          </a:blip>
          <a:srcRect/>
          <a:stretch/>
        </p:blipFill>
        <p:spPr>
          <a:xfrm>
            <a:off x="7729855" y="1863725"/>
            <a:ext cx="4351655" cy="3970020"/>
          </a:xfrm>
          <a:prstGeom prst="rect">
            <a:avLst/>
          </a:prstGeom>
          <a:noFill/>
          <a:ln>
            <a:noFill/>
          </a:ln>
        </p:spPr>
      </p:pic>
      <p:sp>
        <p:nvSpPr>
          <p:cNvPr id="99" name="Google Shape;99;p2"/>
          <p:cNvSpPr/>
          <p:nvPr/>
        </p:nvSpPr>
        <p:spPr>
          <a:xfrm>
            <a:off x="508635" y="3007995"/>
            <a:ext cx="7215505" cy="85598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2"/>
          <p:cNvSpPr txBox="1"/>
          <p:nvPr/>
        </p:nvSpPr>
        <p:spPr>
          <a:xfrm>
            <a:off x="683260" y="3164205"/>
            <a:ext cx="7040245"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DML change the data present in the SQL database. </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p:txBody>
      </p:sp>
      <p:sp>
        <p:nvSpPr>
          <p:cNvPr id="101" name="Google Shape;101;p2"/>
          <p:cNvSpPr/>
          <p:nvPr/>
        </p:nvSpPr>
        <p:spPr>
          <a:xfrm>
            <a:off x="514350" y="4122420"/>
            <a:ext cx="7215505" cy="1359535"/>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2"/>
          <p:cNvSpPr txBox="1"/>
          <p:nvPr/>
        </p:nvSpPr>
        <p:spPr>
          <a:xfrm>
            <a:off x="683895" y="4270375"/>
            <a:ext cx="6755765" cy="14452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We can easily access, store, modify, update and delete the existing records from the database using DML commands.</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p:txBody>
      </p:sp>
      <p:pic>
        <p:nvPicPr>
          <p:cNvPr id="103" name="Google Shape;103;p2" descr="Aitrich-Logo-Transparent-BG-1536x504"/>
          <p:cNvPicPr preferRelativeResize="0">
            <a:picLocks noGrp="1"/>
          </p:cNvPicPr>
          <p:nvPr>
            <p:ph type="body" idx="2"/>
          </p:nvPr>
        </p:nvPicPr>
        <p:blipFill rotWithShape="1">
          <a:blip r:embed="rId4">
            <a:alphaModFix/>
          </a:blip>
          <a:srcRect/>
          <a:stretch/>
        </p:blipFill>
        <p:spPr>
          <a:xfrm>
            <a:off x="125095" y="6358890"/>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p:tgtEl>
                                          <p:spTgt spid="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 calcmode="lin" valueType="num">
                                      <p:cBhvr additive="base">
                                        <p:cTn id="10" dur="500"/>
                                        <p:tgtEl>
                                          <p:spTgt spid="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 calcmode="lin" valueType="num">
                                      <p:cBhvr additive="base">
                                        <p:cTn id="15" dur="500"/>
                                        <p:tgtEl>
                                          <p:spTgt spid="102"/>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838200" y="365125"/>
            <a:ext cx="10515600" cy="13258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Bell MT"/>
              <a:buNone/>
            </a:pPr>
            <a:r>
              <a:rPr lang="en-GB">
                <a:latin typeface="Bell MT"/>
                <a:ea typeface="Bell MT"/>
                <a:cs typeface="Bell MT"/>
                <a:sym typeface="Bell MT"/>
              </a:rPr>
              <a:t>Following are the four main DML commands in SQL:</a:t>
            </a:r>
            <a:endParaRPr>
              <a:latin typeface="Bell MT"/>
              <a:ea typeface="Bell MT"/>
              <a:cs typeface="Bell MT"/>
              <a:sym typeface="Bell MT"/>
            </a:endParaRPr>
          </a:p>
        </p:txBody>
      </p:sp>
      <p:sp>
        <p:nvSpPr>
          <p:cNvPr id="109" name="Google Shape;109;p3"/>
          <p:cNvSpPr/>
          <p:nvPr/>
        </p:nvSpPr>
        <p:spPr>
          <a:xfrm>
            <a:off x="5055870" y="3025140"/>
            <a:ext cx="2560320" cy="189293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110" name="Google Shape;110;p3"/>
          <p:cNvSpPr txBox="1"/>
          <p:nvPr/>
        </p:nvSpPr>
        <p:spPr>
          <a:xfrm>
            <a:off x="5252085" y="3550920"/>
            <a:ext cx="2201545" cy="768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400">
                <a:solidFill>
                  <a:schemeClr val="lt1"/>
                </a:solidFill>
                <a:latin typeface="Calibri"/>
                <a:ea typeface="Calibri"/>
                <a:cs typeface="Calibri"/>
                <a:sym typeface="Calibri"/>
              </a:rPr>
              <a:t>DML</a:t>
            </a:r>
            <a:endParaRPr sz="4400">
              <a:solidFill>
                <a:schemeClr val="lt1"/>
              </a:solidFill>
              <a:latin typeface="Calibri"/>
              <a:ea typeface="Calibri"/>
              <a:cs typeface="Calibri"/>
              <a:sym typeface="Calibri"/>
            </a:endParaRPr>
          </a:p>
        </p:txBody>
      </p:sp>
      <p:cxnSp>
        <p:nvCxnSpPr>
          <p:cNvPr id="111" name="Google Shape;111;p3"/>
          <p:cNvCxnSpPr>
            <a:stCxn id="109" idx="7"/>
          </p:cNvCxnSpPr>
          <p:nvPr/>
        </p:nvCxnSpPr>
        <p:spPr>
          <a:xfrm rot="10800000" flipH="1">
            <a:off x="7241240" y="2140154"/>
            <a:ext cx="1181700" cy="1162200"/>
          </a:xfrm>
          <a:prstGeom prst="straightConnector1">
            <a:avLst/>
          </a:prstGeom>
          <a:noFill/>
          <a:ln w="9525" cap="flat" cmpd="sng">
            <a:solidFill>
              <a:schemeClr val="accent1"/>
            </a:solidFill>
            <a:prstDash val="solid"/>
            <a:miter lim="800000"/>
            <a:headEnd type="none" w="sm" len="sm"/>
            <a:tailEnd type="stealth" w="med" len="med"/>
          </a:ln>
        </p:spPr>
      </p:cxnSp>
      <p:sp>
        <p:nvSpPr>
          <p:cNvPr id="112" name="Google Shape;112;p3"/>
          <p:cNvSpPr/>
          <p:nvPr/>
        </p:nvSpPr>
        <p:spPr>
          <a:xfrm>
            <a:off x="8423275" y="1690370"/>
            <a:ext cx="2728595" cy="133477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3" name="Google Shape;113;p3"/>
          <p:cNvCxnSpPr/>
          <p:nvPr/>
        </p:nvCxnSpPr>
        <p:spPr>
          <a:xfrm>
            <a:off x="7241540" y="4640580"/>
            <a:ext cx="1303655" cy="1117600"/>
          </a:xfrm>
          <a:prstGeom prst="straightConnector1">
            <a:avLst/>
          </a:prstGeom>
          <a:noFill/>
          <a:ln w="9525" cap="flat" cmpd="sng">
            <a:solidFill>
              <a:schemeClr val="accent1"/>
            </a:solidFill>
            <a:prstDash val="solid"/>
            <a:miter lim="800000"/>
            <a:headEnd type="none" w="sm" len="sm"/>
            <a:tailEnd type="stealth" w="med" len="med"/>
          </a:ln>
        </p:spPr>
      </p:cxnSp>
      <p:sp>
        <p:nvSpPr>
          <p:cNvPr id="114" name="Google Shape;114;p3"/>
          <p:cNvSpPr/>
          <p:nvPr/>
        </p:nvSpPr>
        <p:spPr>
          <a:xfrm>
            <a:off x="8545195" y="4949825"/>
            <a:ext cx="2715260" cy="133350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1117600" y="1691640"/>
            <a:ext cx="2776800" cy="133350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p:nvPr/>
        </p:nvSpPr>
        <p:spPr>
          <a:xfrm>
            <a:off x="1118235" y="4918075"/>
            <a:ext cx="2776220" cy="136525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3"/>
          <p:cNvCxnSpPr>
            <a:stCxn id="109" idx="3"/>
          </p:cNvCxnSpPr>
          <p:nvPr/>
        </p:nvCxnSpPr>
        <p:spPr>
          <a:xfrm flipH="1">
            <a:off x="3894820" y="4640861"/>
            <a:ext cx="1536000" cy="975900"/>
          </a:xfrm>
          <a:prstGeom prst="straightConnector1">
            <a:avLst/>
          </a:prstGeom>
          <a:noFill/>
          <a:ln w="9525" cap="flat" cmpd="sng">
            <a:solidFill>
              <a:schemeClr val="accent1"/>
            </a:solidFill>
            <a:prstDash val="solid"/>
            <a:miter lim="800000"/>
            <a:headEnd type="none" w="sm" len="sm"/>
            <a:tailEnd type="stealth" w="med" len="med"/>
          </a:ln>
        </p:spPr>
      </p:cxnSp>
      <p:cxnSp>
        <p:nvCxnSpPr>
          <p:cNvPr id="118" name="Google Shape;118;p3"/>
          <p:cNvCxnSpPr/>
          <p:nvPr/>
        </p:nvCxnSpPr>
        <p:spPr>
          <a:xfrm rot="10800000">
            <a:off x="3923670" y="2435225"/>
            <a:ext cx="1551300" cy="838200"/>
          </a:xfrm>
          <a:prstGeom prst="straightConnector1">
            <a:avLst/>
          </a:prstGeom>
          <a:noFill/>
          <a:ln w="9525" cap="flat" cmpd="sng">
            <a:solidFill>
              <a:schemeClr val="accent1"/>
            </a:solidFill>
            <a:prstDash val="solid"/>
            <a:miter lim="800000"/>
            <a:headEnd type="none" w="sm" len="sm"/>
            <a:tailEnd type="stealth" w="med" len="med"/>
          </a:ln>
        </p:spPr>
      </p:cxnSp>
      <p:sp>
        <p:nvSpPr>
          <p:cNvPr id="119" name="Google Shape;119;p3"/>
          <p:cNvSpPr txBox="1"/>
          <p:nvPr/>
        </p:nvSpPr>
        <p:spPr>
          <a:xfrm>
            <a:off x="1287145" y="5432425"/>
            <a:ext cx="236664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Comic Sans MS"/>
                <a:ea typeface="Comic Sans MS"/>
                <a:cs typeface="Comic Sans MS"/>
                <a:sym typeface="Comic Sans MS"/>
              </a:rPr>
              <a:t>DELETE COMMAND</a:t>
            </a:r>
            <a:endParaRPr sz="1800">
              <a:solidFill>
                <a:schemeClr val="lt1"/>
              </a:solidFill>
              <a:latin typeface="Comic Sans MS"/>
              <a:ea typeface="Comic Sans MS"/>
              <a:cs typeface="Comic Sans MS"/>
              <a:sym typeface="Comic Sans MS"/>
            </a:endParaRPr>
          </a:p>
        </p:txBody>
      </p:sp>
      <p:sp>
        <p:nvSpPr>
          <p:cNvPr id="120" name="Google Shape;120;p3"/>
          <p:cNvSpPr txBox="1"/>
          <p:nvPr/>
        </p:nvSpPr>
        <p:spPr>
          <a:xfrm>
            <a:off x="1287780" y="2140585"/>
            <a:ext cx="2635885" cy="3987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a:solidFill>
                  <a:schemeClr val="lt1"/>
                </a:solidFill>
                <a:latin typeface="Comic Sans MS"/>
                <a:ea typeface="Comic Sans MS"/>
                <a:cs typeface="Comic Sans MS"/>
                <a:sym typeface="Comic Sans MS"/>
              </a:rPr>
              <a:t>SELECT COMMAND</a:t>
            </a:r>
            <a:endParaRPr sz="2000">
              <a:solidFill>
                <a:schemeClr val="lt1"/>
              </a:solidFill>
              <a:latin typeface="Comic Sans MS"/>
              <a:ea typeface="Comic Sans MS"/>
              <a:cs typeface="Comic Sans MS"/>
              <a:sym typeface="Comic Sans MS"/>
            </a:endParaRPr>
          </a:p>
        </p:txBody>
      </p:sp>
      <p:sp>
        <p:nvSpPr>
          <p:cNvPr id="121" name="Google Shape;121;p3"/>
          <p:cNvSpPr txBox="1"/>
          <p:nvPr/>
        </p:nvSpPr>
        <p:spPr>
          <a:xfrm>
            <a:off x="8423910" y="2140585"/>
            <a:ext cx="2727960" cy="3987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a:solidFill>
                  <a:schemeClr val="lt1"/>
                </a:solidFill>
                <a:latin typeface="Comic Sans MS"/>
                <a:ea typeface="Comic Sans MS"/>
                <a:cs typeface="Comic Sans MS"/>
                <a:sym typeface="Comic Sans MS"/>
              </a:rPr>
              <a:t>INSERT COMMAND</a:t>
            </a:r>
            <a:endParaRPr sz="2000">
              <a:solidFill>
                <a:schemeClr val="lt1"/>
              </a:solidFill>
              <a:latin typeface="Comic Sans MS"/>
              <a:ea typeface="Comic Sans MS"/>
              <a:cs typeface="Comic Sans MS"/>
              <a:sym typeface="Comic Sans MS"/>
            </a:endParaRPr>
          </a:p>
        </p:txBody>
      </p:sp>
      <p:sp>
        <p:nvSpPr>
          <p:cNvPr id="122" name="Google Shape;122;p3"/>
          <p:cNvSpPr txBox="1"/>
          <p:nvPr/>
        </p:nvSpPr>
        <p:spPr>
          <a:xfrm>
            <a:off x="8545195" y="5401945"/>
            <a:ext cx="2808605" cy="3987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a:solidFill>
                  <a:schemeClr val="lt1"/>
                </a:solidFill>
                <a:latin typeface="Comic Sans MS"/>
                <a:ea typeface="Comic Sans MS"/>
                <a:cs typeface="Comic Sans MS"/>
                <a:sym typeface="Comic Sans MS"/>
              </a:rPr>
              <a:t>UPDATE COMMAND</a:t>
            </a:r>
            <a:endParaRPr sz="2000">
              <a:solidFill>
                <a:schemeClr val="lt1"/>
              </a:solidFill>
              <a:latin typeface="Comic Sans MS"/>
              <a:ea typeface="Comic Sans MS"/>
              <a:cs typeface="Comic Sans MS"/>
              <a:sym typeface="Comic Sans MS"/>
            </a:endParaRPr>
          </a:p>
        </p:txBody>
      </p:sp>
      <p:pic>
        <p:nvPicPr>
          <p:cNvPr id="123" name="Google Shape;123;p3" descr="Aitrich-Logo-Transparent-BG-1536x504"/>
          <p:cNvPicPr preferRelativeResize="0">
            <a:picLocks noGrp="1"/>
          </p:cNvPicPr>
          <p:nvPr>
            <p:ph type="body" idx="2"/>
          </p:nvPr>
        </p:nvPicPr>
        <p:blipFill rotWithShape="1">
          <a:blip r:embed="rId3">
            <a:alphaModFix/>
          </a:blip>
          <a:srcRect/>
          <a:stretch/>
        </p:blipFill>
        <p:spPr>
          <a:xfrm>
            <a:off x="125095" y="6358890"/>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p:tgtEl>
                                          <p:spTgt spid="1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 calcmode="lin" valueType="num">
                                      <p:cBhvr additive="base">
                                        <p:cTn id="10" dur="500"/>
                                        <p:tgtEl>
                                          <p:spTgt spid="11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p:tgtEl>
                                          <p:spTgt spid="12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3"/>
                                        </p:tgtEl>
                                        <p:attrNameLst>
                                          <p:attrName>style.visibility</p:attrName>
                                        </p:attrNameLst>
                                      </p:cBhvr>
                                      <p:to>
                                        <p:strVal val="visible"/>
                                      </p:to>
                                    </p:set>
                                    <p:anim calcmode="lin" valueType="num">
                                      <p:cBhvr additive="base">
                                        <p:cTn id="18" dur="500"/>
                                        <p:tgtEl>
                                          <p:spTgt spid="113"/>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additive="base">
                                        <p:cTn id="21" dur="500"/>
                                        <p:tgtEl>
                                          <p:spTgt spid="12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 calcmode="lin" valueType="num">
                                      <p:cBhvr additive="base">
                                        <p:cTn id="24" dur="500"/>
                                        <p:tgtEl>
                                          <p:spTgt spid="1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9"/>
                                        </p:tgtEl>
                                        <p:attrNameLst>
                                          <p:attrName>style.visibility</p:attrName>
                                        </p:attrNameLst>
                                      </p:cBhvr>
                                      <p:to>
                                        <p:strVal val="visible"/>
                                      </p:to>
                                    </p:set>
                                    <p:anim calcmode="lin" valueType="num">
                                      <p:cBhvr additive="base">
                                        <p:cTn id="29" dur="500"/>
                                        <p:tgtEl>
                                          <p:spTgt spid="119"/>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6"/>
                                        </p:tgtEl>
                                        <p:attrNameLst>
                                          <p:attrName>style.visibility</p:attrName>
                                        </p:attrNameLst>
                                      </p:cBhvr>
                                      <p:to>
                                        <p:strVal val="visible"/>
                                      </p:to>
                                    </p:set>
                                    <p:anim calcmode="lin" valueType="num">
                                      <p:cBhvr additive="base">
                                        <p:cTn id="32" dur="500"/>
                                        <p:tgtEl>
                                          <p:spTgt spid="116"/>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p:tgtEl>
                                          <p:spTgt spid="1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8"/>
                                        </p:tgtEl>
                                        <p:attrNameLst>
                                          <p:attrName>style.visibility</p:attrName>
                                        </p:attrNameLst>
                                      </p:cBhvr>
                                      <p:to>
                                        <p:strVal val="visible"/>
                                      </p:to>
                                    </p:set>
                                    <p:anim calcmode="lin" valueType="num">
                                      <p:cBhvr additive="base">
                                        <p:cTn id="40" dur="500"/>
                                        <p:tgtEl>
                                          <p:spTgt spid="118"/>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anim calcmode="lin" valueType="num">
                                      <p:cBhvr additive="base">
                                        <p:cTn id="43" dur="500"/>
                                        <p:tgtEl>
                                          <p:spTgt spid="120"/>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500"/>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n-GB">
                <a:latin typeface="Bell MT"/>
                <a:ea typeface="Bell MT"/>
                <a:cs typeface="Bell MT"/>
                <a:sym typeface="Bell MT"/>
              </a:rPr>
              <a:t>SELECT DML Command</a:t>
            </a:r>
            <a:endParaRPr>
              <a:latin typeface="Bell MT"/>
              <a:ea typeface="Bell MT"/>
              <a:cs typeface="Bell MT"/>
              <a:sym typeface="Bell MT"/>
            </a:endParaRPr>
          </a:p>
        </p:txBody>
      </p:sp>
      <p:pic>
        <p:nvPicPr>
          <p:cNvPr id="129" name="Google Shape;129;p4" descr="21743434_6478065"/>
          <p:cNvPicPr preferRelativeResize="0">
            <a:picLocks noGrp="1"/>
          </p:cNvPicPr>
          <p:nvPr>
            <p:ph type="body" idx="1"/>
          </p:nvPr>
        </p:nvPicPr>
        <p:blipFill rotWithShape="1">
          <a:blip r:embed="rId3">
            <a:alphaModFix/>
          </a:blip>
          <a:srcRect/>
          <a:stretch/>
        </p:blipFill>
        <p:spPr>
          <a:xfrm>
            <a:off x="7193915" y="1567180"/>
            <a:ext cx="4568825" cy="4568825"/>
          </a:xfrm>
          <a:prstGeom prst="rect">
            <a:avLst/>
          </a:prstGeom>
          <a:noFill/>
          <a:ln>
            <a:noFill/>
          </a:ln>
        </p:spPr>
      </p:pic>
      <p:sp>
        <p:nvSpPr>
          <p:cNvPr id="130" name="Google Shape;130;p4"/>
          <p:cNvSpPr/>
          <p:nvPr/>
        </p:nvSpPr>
        <p:spPr>
          <a:xfrm>
            <a:off x="509905" y="1567180"/>
            <a:ext cx="6454775" cy="113284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4"/>
          <p:cNvSpPr/>
          <p:nvPr/>
        </p:nvSpPr>
        <p:spPr>
          <a:xfrm>
            <a:off x="509905" y="2862580"/>
            <a:ext cx="6454775" cy="113284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509905" y="4157980"/>
            <a:ext cx="6454775" cy="113284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3" name="Google Shape;133;p4" descr="Aitrich-Logo-Transparent-BG-1536x504"/>
          <p:cNvPicPr preferRelativeResize="0">
            <a:picLocks noGrp="1"/>
          </p:cNvPicPr>
          <p:nvPr>
            <p:ph type="body" idx="2"/>
          </p:nvPr>
        </p:nvPicPr>
        <p:blipFill rotWithShape="1">
          <a:blip r:embed="rId4">
            <a:alphaModFix/>
          </a:blip>
          <a:srcRect/>
          <a:stretch/>
        </p:blipFill>
        <p:spPr>
          <a:xfrm>
            <a:off x="125095" y="6358890"/>
            <a:ext cx="992505" cy="325755"/>
          </a:xfrm>
          <a:prstGeom prst="rect">
            <a:avLst/>
          </a:prstGeom>
          <a:noFill/>
          <a:ln>
            <a:noFill/>
          </a:ln>
        </p:spPr>
      </p:pic>
      <p:sp>
        <p:nvSpPr>
          <p:cNvPr id="134" name="Google Shape;134;p4"/>
          <p:cNvSpPr txBox="1"/>
          <p:nvPr/>
        </p:nvSpPr>
        <p:spPr>
          <a:xfrm>
            <a:off x="882015" y="1752600"/>
            <a:ext cx="5709920"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Most important data manipulation command in Structured Query Language.</a:t>
            </a:r>
            <a:endParaRPr sz="2200">
              <a:solidFill>
                <a:schemeClr val="lt1"/>
              </a:solidFill>
              <a:latin typeface="Comic Sans MS"/>
              <a:ea typeface="Comic Sans MS"/>
              <a:cs typeface="Comic Sans MS"/>
              <a:sym typeface="Comic Sans MS"/>
            </a:endParaRPr>
          </a:p>
        </p:txBody>
      </p:sp>
      <p:sp>
        <p:nvSpPr>
          <p:cNvPr id="135" name="Google Shape;135;p4"/>
          <p:cNvSpPr txBox="1"/>
          <p:nvPr/>
        </p:nvSpPr>
        <p:spPr>
          <a:xfrm>
            <a:off x="789305" y="3087370"/>
            <a:ext cx="5864860" cy="4298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Shows the records of the specified table</a:t>
            </a:r>
            <a:endParaRPr sz="2200">
              <a:solidFill>
                <a:schemeClr val="lt1"/>
              </a:solidFill>
              <a:latin typeface="Comic Sans MS"/>
              <a:ea typeface="Comic Sans MS"/>
              <a:cs typeface="Comic Sans MS"/>
              <a:sym typeface="Comic Sans MS"/>
            </a:endParaRPr>
          </a:p>
        </p:txBody>
      </p:sp>
      <p:sp>
        <p:nvSpPr>
          <p:cNvPr id="136" name="Google Shape;136;p4"/>
          <p:cNvSpPr txBox="1"/>
          <p:nvPr/>
        </p:nvSpPr>
        <p:spPr>
          <a:xfrm>
            <a:off x="789940" y="4314825"/>
            <a:ext cx="6175375"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 It also shows the particular record of a particular column by using the WHERE clause.</a:t>
            </a:r>
            <a:endParaRPr sz="22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p:tgtEl>
                                          <p:spTgt spid="13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 calcmode="lin" valueType="num">
                                      <p:cBhvr additive="base">
                                        <p:cTn id="10" dur="500"/>
                                        <p:tgtEl>
                                          <p:spTgt spid="131"/>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500"/>
                                        <p:tgtEl>
                                          <p:spTgt spid="13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2"/>
                                        </p:tgtEl>
                                        <p:attrNameLst>
                                          <p:attrName>style.visibility</p:attrName>
                                        </p:attrNameLst>
                                      </p:cBhvr>
                                      <p:to>
                                        <p:strVal val="visible"/>
                                      </p:to>
                                    </p:set>
                                    <p:anim calcmode="lin" valueType="num">
                                      <p:cBhvr additive="base">
                                        <p:cTn id="18" dur="500"/>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5" descr="4564454_27610"/>
          <p:cNvPicPr preferRelativeResize="0">
            <a:picLocks noGrp="1"/>
          </p:cNvPicPr>
          <p:nvPr>
            <p:ph type="body" idx="1"/>
          </p:nvPr>
        </p:nvPicPr>
        <p:blipFill rotWithShape="1">
          <a:blip r:embed="rId3">
            <a:alphaModFix/>
          </a:blip>
          <a:srcRect/>
          <a:stretch/>
        </p:blipFill>
        <p:spPr>
          <a:xfrm>
            <a:off x="800100" y="464185"/>
            <a:ext cx="10834370" cy="5426710"/>
          </a:xfrm>
          <a:prstGeom prst="rect">
            <a:avLst/>
          </a:prstGeom>
          <a:noFill/>
          <a:ln>
            <a:noFill/>
          </a:ln>
        </p:spPr>
      </p:pic>
      <p:sp>
        <p:nvSpPr>
          <p:cNvPr id="142" name="Google Shape;142;p5"/>
          <p:cNvSpPr txBox="1"/>
          <p:nvPr/>
        </p:nvSpPr>
        <p:spPr>
          <a:xfrm>
            <a:off x="1766570" y="1070610"/>
            <a:ext cx="9123680" cy="46462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column_Name_1,Column_Name_2........Column_Name_N FROM Name_of_table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Title,Discription FROM Job</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column_Name_1,Column_Name_2........Column_Name_N FROM Name_of_table WHERE Condition</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 </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Title,Discription FROM WHERE Title=’Developer’</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3" name="Google Shape;143;p5" descr="Aitrich-Logo-Transparent-BG-1536x504"/>
          <p:cNvPicPr preferRelativeResize="0"/>
          <p:nvPr/>
        </p:nvPicPr>
        <p:blipFill rotWithShape="1">
          <a:blip r:embed="rId4">
            <a:alphaModFix/>
          </a:blip>
          <a:srcRect/>
          <a:stretch/>
        </p:blipFill>
        <p:spPr>
          <a:xfrm>
            <a:off x="124460" y="637476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6" descr="4564454_27610"/>
          <p:cNvPicPr preferRelativeResize="0">
            <a:picLocks noGrp="1"/>
          </p:cNvPicPr>
          <p:nvPr>
            <p:ph type="body" idx="1"/>
          </p:nvPr>
        </p:nvPicPr>
        <p:blipFill rotWithShape="1">
          <a:blip r:embed="rId3">
            <a:alphaModFix/>
          </a:blip>
          <a:srcRect/>
          <a:stretch/>
        </p:blipFill>
        <p:spPr>
          <a:xfrm>
            <a:off x="931545" y="560705"/>
            <a:ext cx="10836275" cy="5749925"/>
          </a:xfrm>
          <a:prstGeom prst="rect">
            <a:avLst/>
          </a:prstGeom>
          <a:noFill/>
          <a:ln>
            <a:noFill/>
          </a:ln>
        </p:spPr>
      </p:pic>
      <p:sp>
        <p:nvSpPr>
          <p:cNvPr id="149" name="Google Shape;149;p6"/>
          <p:cNvSpPr txBox="1"/>
          <p:nvPr/>
        </p:nvSpPr>
        <p:spPr>
          <a:xfrm>
            <a:off x="2123440" y="1333500"/>
            <a:ext cx="842518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6"/>
          <p:cNvSpPr txBox="1"/>
          <p:nvPr/>
        </p:nvSpPr>
        <p:spPr>
          <a:xfrm>
            <a:off x="1809750" y="1333500"/>
            <a:ext cx="8571865" cy="381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 FROM Table_name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 FROM Job</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column1, column2, ...FROM table_name ORDER BY column1, column2, ... ASC|DESC;</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Title FROM Job ORDER BY TItle</a:t>
            </a:r>
            <a:endParaRPr sz="2200">
              <a:solidFill>
                <a:schemeClr val="lt1"/>
              </a:solidFill>
              <a:latin typeface="Comic Sans MS"/>
              <a:ea typeface="Comic Sans MS"/>
              <a:cs typeface="Comic Sans MS"/>
              <a:sym typeface="Comic Sans MS"/>
            </a:endParaRPr>
          </a:p>
        </p:txBody>
      </p:sp>
      <p:pic>
        <p:nvPicPr>
          <p:cNvPr id="151" name="Google Shape;151;p6" descr="Aitrich-Logo-Transparent-BG-1536x504"/>
          <p:cNvPicPr preferRelativeResize="0"/>
          <p:nvPr/>
        </p:nvPicPr>
        <p:blipFill rotWithShape="1">
          <a:blip r:embed="rId4">
            <a:alphaModFix/>
          </a:blip>
          <a:srcRect/>
          <a:stretch/>
        </p:blipFill>
        <p:spPr>
          <a:xfrm>
            <a:off x="124460" y="630999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descr="4564454_27610"/>
          <p:cNvPicPr preferRelativeResize="0">
            <a:picLocks noGrp="1"/>
          </p:cNvPicPr>
          <p:nvPr>
            <p:ph type="body" idx="1"/>
          </p:nvPr>
        </p:nvPicPr>
        <p:blipFill rotWithShape="1">
          <a:blip r:embed="rId3">
            <a:alphaModFix/>
          </a:blip>
          <a:srcRect/>
          <a:stretch/>
        </p:blipFill>
        <p:spPr>
          <a:xfrm>
            <a:off x="838200" y="638175"/>
            <a:ext cx="10515600" cy="4427855"/>
          </a:xfrm>
          <a:prstGeom prst="rect">
            <a:avLst/>
          </a:prstGeom>
          <a:noFill/>
          <a:ln>
            <a:noFill/>
          </a:ln>
        </p:spPr>
      </p:pic>
      <p:pic>
        <p:nvPicPr>
          <p:cNvPr id="157" name="Google Shape;157;p7" descr="Aitrich-Logo-Transparent-BG-1536x504"/>
          <p:cNvPicPr preferRelativeResize="0"/>
          <p:nvPr/>
        </p:nvPicPr>
        <p:blipFill rotWithShape="1">
          <a:blip r:embed="rId4">
            <a:alphaModFix/>
          </a:blip>
          <a:srcRect/>
          <a:stretch/>
        </p:blipFill>
        <p:spPr>
          <a:xfrm>
            <a:off x="124460" y="6309995"/>
            <a:ext cx="992505" cy="325755"/>
          </a:xfrm>
          <a:prstGeom prst="rect">
            <a:avLst/>
          </a:prstGeom>
          <a:noFill/>
          <a:ln>
            <a:noFill/>
          </a:ln>
        </p:spPr>
      </p:pic>
      <p:sp>
        <p:nvSpPr>
          <p:cNvPr id="158" name="Google Shape;158;p7"/>
          <p:cNvSpPr txBox="1"/>
          <p:nvPr/>
        </p:nvSpPr>
        <p:spPr>
          <a:xfrm>
            <a:off x="1765300" y="1336040"/>
            <a:ext cx="8831580" cy="21228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column_name(s) FROM table_name WHERE condition</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GROUP BY column_name(s) ORDER BY column_name(s);</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SELECT Count(Type),Type FROM Job GROUP BY Type</a:t>
            </a:r>
            <a:endParaRPr sz="22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n-GB">
                <a:latin typeface="Bell MT"/>
                <a:ea typeface="Bell MT"/>
                <a:cs typeface="Bell MT"/>
                <a:sym typeface="Bell MT"/>
              </a:rPr>
              <a:t>INSERT DML Command</a:t>
            </a:r>
            <a:endParaRPr>
              <a:latin typeface="Bell MT"/>
              <a:ea typeface="Bell MT"/>
              <a:cs typeface="Bell MT"/>
              <a:sym typeface="Bell MT"/>
            </a:endParaRPr>
          </a:p>
        </p:txBody>
      </p:sp>
      <p:sp>
        <p:nvSpPr>
          <p:cNvPr id="164" name="Google Shape;164;p8"/>
          <p:cNvSpPr/>
          <p:nvPr/>
        </p:nvSpPr>
        <p:spPr>
          <a:xfrm>
            <a:off x="509905" y="1893570"/>
            <a:ext cx="6454775" cy="113284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5" name="Google Shape;165;p8" descr="9319838_4141245 (1)"/>
          <p:cNvPicPr preferRelativeResize="0">
            <a:picLocks noGrp="1"/>
          </p:cNvPicPr>
          <p:nvPr>
            <p:ph type="body" idx="1"/>
          </p:nvPr>
        </p:nvPicPr>
        <p:blipFill rotWithShape="1">
          <a:blip r:embed="rId3">
            <a:alphaModFix/>
          </a:blip>
          <a:srcRect/>
          <a:stretch/>
        </p:blipFill>
        <p:spPr>
          <a:xfrm>
            <a:off x="7459345" y="2023110"/>
            <a:ext cx="4351655" cy="4351655"/>
          </a:xfrm>
          <a:prstGeom prst="rect">
            <a:avLst/>
          </a:prstGeom>
          <a:noFill/>
          <a:ln>
            <a:noFill/>
          </a:ln>
        </p:spPr>
      </p:pic>
      <p:sp>
        <p:nvSpPr>
          <p:cNvPr id="166" name="Google Shape;166;p8"/>
          <p:cNvSpPr txBox="1"/>
          <p:nvPr/>
        </p:nvSpPr>
        <p:spPr>
          <a:xfrm>
            <a:off x="509905" y="2075815"/>
            <a:ext cx="6143625"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Most important data manipulation command in Structured Query Language</a:t>
            </a:r>
            <a:endParaRPr sz="2200">
              <a:solidFill>
                <a:schemeClr val="lt1"/>
              </a:solidFill>
              <a:latin typeface="Comic Sans MS"/>
              <a:ea typeface="Comic Sans MS"/>
              <a:cs typeface="Comic Sans MS"/>
              <a:sym typeface="Comic Sans MS"/>
            </a:endParaRPr>
          </a:p>
        </p:txBody>
      </p:sp>
      <p:sp>
        <p:nvSpPr>
          <p:cNvPr id="167" name="Google Shape;167;p8"/>
          <p:cNvSpPr/>
          <p:nvPr/>
        </p:nvSpPr>
        <p:spPr>
          <a:xfrm>
            <a:off x="509905" y="3434715"/>
            <a:ext cx="6454775" cy="113284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8"/>
          <p:cNvSpPr txBox="1"/>
          <p:nvPr/>
        </p:nvSpPr>
        <p:spPr>
          <a:xfrm>
            <a:off x="657225" y="3632835"/>
            <a:ext cx="6143625"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Allows users to insert data in database tables.</a:t>
            </a:r>
            <a:endParaRPr sz="2200">
              <a:solidFill>
                <a:schemeClr val="lt1"/>
              </a:solidFill>
              <a:latin typeface="Comic Sans MS"/>
              <a:ea typeface="Comic Sans MS"/>
              <a:cs typeface="Comic Sans MS"/>
              <a:sym typeface="Comic Sans MS"/>
            </a:endParaRPr>
          </a:p>
        </p:txBody>
      </p:sp>
      <p:pic>
        <p:nvPicPr>
          <p:cNvPr id="169" name="Google Shape;169;p8" descr="Aitrich-Logo-Transparent-BG-1536x504"/>
          <p:cNvPicPr preferRelativeResize="0"/>
          <p:nvPr/>
        </p:nvPicPr>
        <p:blipFill rotWithShape="1">
          <a:blip r:embed="rId4">
            <a:alphaModFix/>
          </a:blip>
          <a:srcRect/>
          <a:stretch/>
        </p:blipFill>
        <p:spPr>
          <a:xfrm>
            <a:off x="124460" y="637476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500"/>
                                        <p:tgtEl>
                                          <p:spTgt spid="16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 calcmode="lin" valueType="num">
                                      <p:cBhvr additive="base">
                                        <p:cTn id="10" dur="500"/>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9" descr="4564454_27610"/>
          <p:cNvPicPr preferRelativeResize="0">
            <a:picLocks noGrp="1"/>
          </p:cNvPicPr>
          <p:nvPr>
            <p:ph type="body" idx="1"/>
          </p:nvPr>
        </p:nvPicPr>
        <p:blipFill rotWithShape="1">
          <a:blip r:embed="rId3">
            <a:alphaModFix/>
          </a:blip>
          <a:srcRect/>
          <a:stretch/>
        </p:blipFill>
        <p:spPr>
          <a:xfrm>
            <a:off x="509270" y="1130300"/>
            <a:ext cx="10629265" cy="5166360"/>
          </a:xfrm>
          <a:prstGeom prst="rect">
            <a:avLst/>
          </a:prstGeom>
          <a:noFill/>
          <a:ln>
            <a:noFill/>
          </a:ln>
        </p:spPr>
      </p:pic>
      <p:pic>
        <p:nvPicPr>
          <p:cNvPr id="175" name="Google Shape;175;p9" descr="Aitrich-Logo-Transparent-BG-1536x504"/>
          <p:cNvPicPr preferRelativeResize="0"/>
          <p:nvPr/>
        </p:nvPicPr>
        <p:blipFill rotWithShape="1">
          <a:blip r:embed="rId4">
            <a:alphaModFix/>
          </a:blip>
          <a:srcRect/>
          <a:stretch/>
        </p:blipFill>
        <p:spPr>
          <a:xfrm>
            <a:off x="124460" y="6296025"/>
            <a:ext cx="992505" cy="325755"/>
          </a:xfrm>
          <a:prstGeom prst="rect">
            <a:avLst/>
          </a:prstGeom>
          <a:noFill/>
          <a:ln>
            <a:noFill/>
          </a:ln>
        </p:spPr>
      </p:pic>
      <p:sp>
        <p:nvSpPr>
          <p:cNvPr id="176" name="Google Shape;176;p9"/>
          <p:cNvSpPr txBox="1"/>
          <p:nvPr/>
        </p:nvSpPr>
        <p:spPr>
          <a:xfrm>
            <a:off x="1497965" y="1771015"/>
            <a:ext cx="8949055" cy="46462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INSERT INTO TABLE_NAME ( column_Name1 , column_Name2 , column_Name3 , .... column_NameN )  VALUES (value_1, value_2, value_3, .... value_N ) ; </a:t>
            </a:r>
            <a:r>
              <a:rPr lang="en-GB"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INSERT  INTO Job  (Title,Description, Location , Salary , Type , Company , Capacity , Applied)   VALUES (‘Developer’,’.Net’,’Ekm’,50000,’Online’,’Aitrich’,10,4)</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9"/>
          <p:cNvSpPr txBox="1"/>
          <p:nvPr/>
        </p:nvSpPr>
        <p:spPr>
          <a:xfrm>
            <a:off x="727075" y="448945"/>
            <a:ext cx="10519410" cy="4298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dk1"/>
                </a:solidFill>
                <a:latin typeface="Comic Sans MS"/>
                <a:ea typeface="Comic Sans MS"/>
                <a:cs typeface="Comic Sans MS"/>
                <a:sym typeface="Comic Sans MS"/>
              </a:rPr>
              <a:t>If insert data to  specified fields</a:t>
            </a:r>
            <a:endParaRPr sz="22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5"/>
          <p:cNvPicPr preferRelativeResize="0"/>
          <p:nvPr/>
        </p:nvPicPr>
        <p:blipFill rotWithShape="1">
          <a:blip r:embed="rId3">
            <a:alphaModFix/>
          </a:blip>
          <a:srcRect/>
          <a:stretch/>
        </p:blipFill>
        <p:spPr>
          <a:xfrm>
            <a:off x="10238652" y="5764771"/>
            <a:ext cx="1560611" cy="1170978"/>
          </a:xfrm>
          <a:prstGeom prst="rect">
            <a:avLst/>
          </a:prstGeom>
          <a:noFill/>
          <a:ln>
            <a:noFill/>
          </a:ln>
        </p:spPr>
      </p:pic>
      <p:sp>
        <p:nvSpPr>
          <p:cNvPr id="157" name="Google Shape;157;p5"/>
          <p:cNvSpPr txBox="1"/>
          <p:nvPr/>
        </p:nvSpPr>
        <p:spPr>
          <a:xfrm>
            <a:off x="607539" y="44155"/>
            <a:ext cx="10668000" cy="767882"/>
          </a:xfrm>
          <a:prstGeom prst="rect">
            <a:avLst/>
          </a:prstGeom>
          <a:noFill/>
          <a:ln>
            <a:noFill/>
          </a:ln>
        </p:spPr>
        <p:txBody>
          <a:bodyPr spcFirstLastPara="1" wrap="square" lIns="45713" tIns="22850" rIns="45713" bIns="22850" anchor="b" anchorCtr="0">
            <a:spAutoFit/>
          </a:bodyPr>
          <a:lstStyle/>
          <a:p>
            <a:pPr algn="ctr">
              <a:lnSpc>
                <a:spcPct val="134285"/>
              </a:lnSpc>
            </a:pPr>
            <a:r>
              <a:rPr lang="en-US" sz="3500" b="1">
                <a:solidFill>
                  <a:srgbClr val="41A88C"/>
                </a:solidFill>
                <a:latin typeface="Century Schoolbook"/>
                <a:ea typeface="Century Schoolbook"/>
                <a:cs typeface="Century Schoolbook"/>
                <a:sym typeface="Century Schoolbook"/>
              </a:rPr>
              <a:t>Basic concept of </a:t>
            </a:r>
            <a:r>
              <a:rPr lang="en-US" sz="3500" b="1">
                <a:solidFill>
                  <a:srgbClr val="277BA1"/>
                </a:solidFill>
                <a:latin typeface="Century Schoolbook"/>
                <a:ea typeface="Century Schoolbook"/>
                <a:cs typeface="Century Schoolbook"/>
                <a:sym typeface="Century Schoolbook"/>
              </a:rPr>
              <a:t>databases</a:t>
            </a:r>
            <a:endParaRPr sz="3500" b="1">
              <a:solidFill>
                <a:srgbClr val="277BA1"/>
              </a:solidFill>
              <a:latin typeface="Century Schoolbook"/>
              <a:ea typeface="Century Schoolbook"/>
              <a:cs typeface="Century Schoolbook"/>
              <a:sym typeface="Century Schoolbook"/>
            </a:endParaRPr>
          </a:p>
        </p:txBody>
      </p:sp>
      <p:grpSp>
        <p:nvGrpSpPr>
          <p:cNvPr id="158" name="Google Shape;158;p5"/>
          <p:cNvGrpSpPr/>
          <p:nvPr/>
        </p:nvGrpSpPr>
        <p:grpSpPr>
          <a:xfrm>
            <a:off x="4198376" y="2368850"/>
            <a:ext cx="3698282" cy="3104639"/>
            <a:chOff x="7987553" y="3216409"/>
            <a:chExt cx="8579223" cy="7282252"/>
          </a:xfrm>
        </p:grpSpPr>
        <p:sp>
          <p:nvSpPr>
            <p:cNvPr id="159" name="Google Shape;159;p5"/>
            <p:cNvSpPr/>
            <p:nvPr/>
          </p:nvSpPr>
          <p:spPr>
            <a:xfrm>
              <a:off x="7987553" y="3216409"/>
              <a:ext cx="8579223" cy="7282252"/>
            </a:xfrm>
            <a:prstGeom prst="ellipse">
              <a:avLst/>
            </a:prstGeom>
            <a:solidFill>
              <a:srgbClr val="99FF33"/>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60" name="Google Shape;160;p5"/>
            <p:cNvSpPr/>
            <p:nvPr/>
          </p:nvSpPr>
          <p:spPr>
            <a:xfrm>
              <a:off x="8579224" y="3818965"/>
              <a:ext cx="7368987" cy="6091931"/>
            </a:xfrm>
            <a:prstGeom prst="ellipse">
              <a:avLst/>
            </a:prstGeom>
            <a:solidFill>
              <a:schemeClr val="l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sp>
        <p:nvSpPr>
          <p:cNvPr id="161" name="Google Shape;161;p5"/>
          <p:cNvSpPr txBox="1"/>
          <p:nvPr/>
        </p:nvSpPr>
        <p:spPr>
          <a:xfrm>
            <a:off x="5065006" y="1382471"/>
            <a:ext cx="1794582"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Database schema</a:t>
            </a:r>
            <a:endParaRPr b="1">
              <a:solidFill>
                <a:schemeClr val="dk1"/>
              </a:solidFill>
              <a:latin typeface="Calibri"/>
              <a:ea typeface="Calibri"/>
              <a:cs typeface="Calibri"/>
              <a:sym typeface="Calibri"/>
            </a:endParaRPr>
          </a:p>
        </p:txBody>
      </p:sp>
      <p:sp>
        <p:nvSpPr>
          <p:cNvPr id="162" name="Google Shape;162;p5"/>
          <p:cNvSpPr txBox="1"/>
          <p:nvPr/>
        </p:nvSpPr>
        <p:spPr>
          <a:xfrm>
            <a:off x="2240899" y="2622387"/>
            <a:ext cx="1686458"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constraints</a:t>
            </a:r>
            <a:endParaRPr b="1">
              <a:solidFill>
                <a:schemeClr val="dk1"/>
              </a:solidFill>
              <a:latin typeface="Calibri"/>
              <a:ea typeface="Calibri"/>
              <a:cs typeface="Calibri"/>
              <a:sym typeface="Calibri"/>
            </a:endParaRPr>
          </a:p>
        </p:txBody>
      </p:sp>
      <p:sp>
        <p:nvSpPr>
          <p:cNvPr id="163" name="Google Shape;163;p5"/>
          <p:cNvSpPr txBox="1"/>
          <p:nvPr/>
        </p:nvSpPr>
        <p:spPr>
          <a:xfrm>
            <a:off x="1848483" y="4356847"/>
            <a:ext cx="1903696" cy="600144"/>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dictionary or Metadata</a:t>
            </a:r>
            <a:endParaRPr>
              <a:solidFill>
                <a:schemeClr val="dk1"/>
              </a:solidFill>
              <a:latin typeface="Calibri"/>
              <a:ea typeface="Calibri"/>
              <a:cs typeface="Calibri"/>
              <a:sym typeface="Calibri"/>
            </a:endParaRPr>
          </a:p>
        </p:txBody>
      </p:sp>
      <p:sp>
        <p:nvSpPr>
          <p:cNvPr id="164" name="Google Shape;164;p5"/>
          <p:cNvSpPr txBox="1"/>
          <p:nvPr/>
        </p:nvSpPr>
        <p:spPr>
          <a:xfrm>
            <a:off x="4128697" y="5925928"/>
            <a:ext cx="1940913"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Database instance</a:t>
            </a:r>
            <a:endParaRPr>
              <a:solidFill>
                <a:schemeClr val="dk1"/>
              </a:solidFill>
              <a:latin typeface="Calibri"/>
              <a:ea typeface="Calibri"/>
              <a:cs typeface="Calibri"/>
              <a:sym typeface="Calibri"/>
            </a:endParaRPr>
          </a:p>
        </p:txBody>
      </p:sp>
      <p:sp>
        <p:nvSpPr>
          <p:cNvPr id="165" name="Google Shape;165;p5"/>
          <p:cNvSpPr txBox="1"/>
          <p:nvPr/>
        </p:nvSpPr>
        <p:spPr>
          <a:xfrm>
            <a:off x="7451944" y="5570552"/>
            <a:ext cx="1436581"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Query</a:t>
            </a:r>
            <a:endParaRPr>
              <a:solidFill>
                <a:schemeClr val="dk1"/>
              </a:solidFill>
              <a:latin typeface="Calibri"/>
              <a:ea typeface="Calibri"/>
              <a:cs typeface="Calibri"/>
              <a:sym typeface="Calibri"/>
            </a:endParaRPr>
          </a:p>
        </p:txBody>
      </p:sp>
      <p:sp>
        <p:nvSpPr>
          <p:cNvPr id="166" name="Google Shape;166;p5"/>
          <p:cNvSpPr txBox="1"/>
          <p:nvPr/>
        </p:nvSpPr>
        <p:spPr>
          <a:xfrm>
            <a:off x="8471667" y="4123335"/>
            <a:ext cx="2126065"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manipulation</a:t>
            </a:r>
            <a:endParaRPr>
              <a:solidFill>
                <a:schemeClr val="dk1"/>
              </a:solidFill>
              <a:latin typeface="Calibri"/>
              <a:ea typeface="Calibri"/>
              <a:cs typeface="Calibri"/>
              <a:sym typeface="Calibri"/>
            </a:endParaRPr>
          </a:p>
        </p:txBody>
      </p:sp>
      <p:sp>
        <p:nvSpPr>
          <p:cNvPr id="167" name="Google Shape;167;p5"/>
          <p:cNvSpPr txBox="1"/>
          <p:nvPr/>
        </p:nvSpPr>
        <p:spPr>
          <a:xfrm>
            <a:off x="7978481" y="2546000"/>
            <a:ext cx="1704989"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Data Engine</a:t>
            </a:r>
            <a:endParaRPr>
              <a:solidFill>
                <a:schemeClr val="dk1"/>
              </a:solidFill>
              <a:latin typeface="Calibri"/>
              <a:ea typeface="Calibri"/>
              <a:cs typeface="Calibri"/>
              <a:sym typeface="Calibri"/>
            </a:endParaRPr>
          </a:p>
        </p:txBody>
      </p:sp>
      <p:grpSp>
        <p:nvGrpSpPr>
          <p:cNvPr id="168" name="Google Shape;168;p5"/>
          <p:cNvGrpSpPr/>
          <p:nvPr/>
        </p:nvGrpSpPr>
        <p:grpSpPr>
          <a:xfrm>
            <a:off x="5513569" y="1818871"/>
            <a:ext cx="801247" cy="793237"/>
            <a:chOff x="11023963" y="3665001"/>
            <a:chExt cx="1602493" cy="1586474"/>
          </a:xfrm>
        </p:grpSpPr>
        <p:sp>
          <p:nvSpPr>
            <p:cNvPr id="169" name="Google Shape;169;p5"/>
            <p:cNvSpPr/>
            <p:nvPr/>
          </p:nvSpPr>
          <p:spPr>
            <a:xfrm>
              <a:off x="11023963" y="3665001"/>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5"/>
                    <a:pt x="334" y="0"/>
                    <a:pt x="747" y="0"/>
                  </a:cubicBezTo>
                  <a:cubicBezTo>
                    <a:pt x="1159" y="0"/>
                    <a:pt x="1493" y="335"/>
                    <a:pt x="1493" y="747"/>
                  </a:cubicBezTo>
                  <a:close/>
                </a:path>
              </a:pathLst>
            </a:custGeom>
            <a:solidFill>
              <a:srgbClr val="FAC54B"/>
            </a:solidFill>
            <a:ln>
              <a:noFill/>
            </a:ln>
          </p:spPr>
          <p:txBody>
            <a:bodyPr spcFirstLastPara="1" wrap="square" lIns="45000" tIns="22500" rIns="45000" bIns="22500" anchor="ctr" anchorCtr="1">
              <a:noAutofit/>
            </a:bodyPr>
            <a:lstStyle/>
            <a:p>
              <a:pPr>
                <a:buClr>
                  <a:schemeClr val="dk1"/>
                </a:buClr>
                <a:buSzPts val="1800"/>
              </a:pPr>
              <a:endParaRPr sz="900">
                <a:solidFill>
                  <a:srgbClr val="FAC54B"/>
                </a:solidFill>
                <a:latin typeface="Arial"/>
                <a:ea typeface="Arial"/>
                <a:cs typeface="Arial"/>
                <a:sym typeface="Arial"/>
              </a:endParaRPr>
            </a:p>
          </p:txBody>
        </p:sp>
        <p:pic>
          <p:nvPicPr>
            <p:cNvPr id="170" name="Google Shape;170;p5"/>
            <p:cNvPicPr preferRelativeResize="0"/>
            <p:nvPr/>
          </p:nvPicPr>
          <p:blipFill rotWithShape="1">
            <a:blip r:embed="rId4">
              <a:alphaModFix/>
            </a:blip>
            <a:srcRect/>
            <a:stretch/>
          </p:blipFill>
          <p:spPr>
            <a:xfrm>
              <a:off x="11199884" y="3826952"/>
              <a:ext cx="1229203" cy="1229203"/>
            </a:xfrm>
            <a:prstGeom prst="rect">
              <a:avLst/>
            </a:prstGeom>
            <a:noFill/>
            <a:ln>
              <a:noFill/>
            </a:ln>
          </p:spPr>
        </p:pic>
      </p:grpSp>
      <p:grpSp>
        <p:nvGrpSpPr>
          <p:cNvPr id="171" name="Google Shape;171;p5"/>
          <p:cNvGrpSpPr/>
          <p:nvPr/>
        </p:nvGrpSpPr>
        <p:grpSpPr>
          <a:xfrm>
            <a:off x="4029620" y="2561635"/>
            <a:ext cx="801247" cy="793237"/>
            <a:chOff x="8056064" y="5123269"/>
            <a:chExt cx="1602493" cy="1586474"/>
          </a:xfrm>
        </p:grpSpPr>
        <p:sp>
          <p:nvSpPr>
            <p:cNvPr id="172" name="Google Shape;172;p5"/>
            <p:cNvSpPr/>
            <p:nvPr/>
          </p:nvSpPr>
          <p:spPr>
            <a:xfrm>
              <a:off x="8056064" y="5123269"/>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5"/>
                    <a:pt x="334" y="0"/>
                    <a:pt x="747" y="0"/>
                  </a:cubicBezTo>
                  <a:cubicBezTo>
                    <a:pt x="1159" y="0"/>
                    <a:pt x="1493" y="335"/>
                    <a:pt x="1493" y="747"/>
                  </a:cubicBezTo>
                  <a:close/>
                </a:path>
              </a:pathLst>
            </a:custGeom>
            <a:solidFill>
              <a:schemeClr val="accent1"/>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73" name="Google Shape;173;p5"/>
            <p:cNvPicPr preferRelativeResize="0"/>
            <p:nvPr/>
          </p:nvPicPr>
          <p:blipFill rotWithShape="1">
            <a:blip r:embed="rId5">
              <a:alphaModFix/>
            </a:blip>
            <a:srcRect/>
            <a:stretch/>
          </p:blipFill>
          <p:spPr>
            <a:xfrm>
              <a:off x="8299405" y="5329140"/>
              <a:ext cx="992849" cy="992849"/>
            </a:xfrm>
            <a:prstGeom prst="rect">
              <a:avLst/>
            </a:prstGeom>
            <a:noFill/>
            <a:ln>
              <a:noFill/>
            </a:ln>
          </p:spPr>
        </p:pic>
      </p:grpSp>
      <p:grpSp>
        <p:nvGrpSpPr>
          <p:cNvPr id="174" name="Google Shape;174;p5"/>
          <p:cNvGrpSpPr/>
          <p:nvPr/>
        </p:nvGrpSpPr>
        <p:grpSpPr>
          <a:xfrm>
            <a:off x="3808890" y="4139914"/>
            <a:ext cx="801247" cy="792706"/>
            <a:chOff x="7614605" y="8279827"/>
            <a:chExt cx="1602493" cy="1585412"/>
          </a:xfrm>
        </p:grpSpPr>
        <p:sp>
          <p:nvSpPr>
            <p:cNvPr id="175" name="Google Shape;175;p5"/>
            <p:cNvSpPr/>
            <p:nvPr/>
          </p:nvSpPr>
          <p:spPr>
            <a:xfrm>
              <a:off x="7614605" y="8279827"/>
              <a:ext cx="1602493" cy="1585412"/>
            </a:xfrm>
            <a:custGeom>
              <a:avLst/>
              <a:gdLst/>
              <a:ahLst/>
              <a:cxnLst/>
              <a:rect l="l" t="t" r="r" b="b"/>
              <a:pathLst>
                <a:path w="1493" h="1493" extrusionOk="0">
                  <a:moveTo>
                    <a:pt x="1493" y="746"/>
                  </a:moveTo>
                  <a:cubicBezTo>
                    <a:pt x="1493" y="1158"/>
                    <a:pt x="1159" y="1493"/>
                    <a:pt x="747" y="1493"/>
                  </a:cubicBezTo>
                  <a:cubicBezTo>
                    <a:pt x="334" y="1493"/>
                    <a:pt x="0" y="1158"/>
                    <a:pt x="0" y="746"/>
                  </a:cubicBezTo>
                  <a:cubicBezTo>
                    <a:pt x="0" y="334"/>
                    <a:pt x="334" y="0"/>
                    <a:pt x="747" y="0"/>
                  </a:cubicBezTo>
                  <a:cubicBezTo>
                    <a:pt x="1159" y="0"/>
                    <a:pt x="1493" y="334"/>
                    <a:pt x="1493" y="746"/>
                  </a:cubicBezTo>
                  <a:close/>
                </a:path>
              </a:pathLst>
            </a:custGeom>
            <a:solidFill>
              <a:schemeClr val="accent2"/>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76" name="Google Shape;176;p5"/>
            <p:cNvPicPr preferRelativeResize="0"/>
            <p:nvPr/>
          </p:nvPicPr>
          <p:blipFill rotWithShape="1">
            <a:blip r:embed="rId6">
              <a:alphaModFix/>
            </a:blip>
            <a:srcRect/>
            <a:stretch/>
          </p:blipFill>
          <p:spPr>
            <a:xfrm>
              <a:off x="7945180" y="8577075"/>
              <a:ext cx="945898" cy="945898"/>
            </a:xfrm>
            <a:prstGeom prst="rect">
              <a:avLst/>
            </a:prstGeom>
            <a:noFill/>
            <a:ln>
              <a:noFill/>
            </a:ln>
          </p:spPr>
        </p:pic>
      </p:grpSp>
      <p:grpSp>
        <p:nvGrpSpPr>
          <p:cNvPr id="177" name="Google Shape;177;p5"/>
          <p:cNvGrpSpPr/>
          <p:nvPr/>
        </p:nvGrpSpPr>
        <p:grpSpPr>
          <a:xfrm>
            <a:off x="5017521" y="5132691"/>
            <a:ext cx="801247" cy="793237"/>
            <a:chOff x="10031867" y="10265381"/>
            <a:chExt cx="1602493" cy="1586474"/>
          </a:xfrm>
        </p:grpSpPr>
        <p:sp>
          <p:nvSpPr>
            <p:cNvPr id="178" name="Google Shape;178;p5"/>
            <p:cNvSpPr/>
            <p:nvPr/>
          </p:nvSpPr>
          <p:spPr>
            <a:xfrm>
              <a:off x="10031867" y="10265381"/>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4"/>
                    <a:pt x="334" y="0"/>
                    <a:pt x="747" y="0"/>
                  </a:cubicBezTo>
                  <a:cubicBezTo>
                    <a:pt x="1159" y="0"/>
                    <a:pt x="1493" y="334"/>
                    <a:pt x="1493" y="747"/>
                  </a:cubicBezTo>
                  <a:close/>
                </a:path>
              </a:pathLst>
            </a:custGeom>
            <a:solidFill>
              <a:schemeClr val="accent3"/>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79" name="Google Shape;179;p5"/>
            <p:cNvPicPr preferRelativeResize="0"/>
            <p:nvPr/>
          </p:nvPicPr>
          <p:blipFill rotWithShape="1">
            <a:blip r:embed="rId7">
              <a:alphaModFix/>
            </a:blip>
            <a:srcRect/>
            <a:stretch/>
          </p:blipFill>
          <p:spPr>
            <a:xfrm>
              <a:off x="10360489" y="10540863"/>
              <a:ext cx="955526" cy="955526"/>
            </a:xfrm>
            <a:prstGeom prst="rect">
              <a:avLst/>
            </a:prstGeom>
            <a:noFill/>
            <a:ln>
              <a:noFill/>
            </a:ln>
          </p:spPr>
        </p:pic>
      </p:grpSp>
      <p:grpSp>
        <p:nvGrpSpPr>
          <p:cNvPr id="180" name="Google Shape;180;p5"/>
          <p:cNvGrpSpPr/>
          <p:nvPr/>
        </p:nvGrpSpPr>
        <p:grpSpPr>
          <a:xfrm>
            <a:off x="6686090" y="4971536"/>
            <a:ext cx="801247" cy="793237"/>
            <a:chOff x="13369005" y="9943072"/>
            <a:chExt cx="1602493" cy="1586474"/>
          </a:xfrm>
        </p:grpSpPr>
        <p:sp>
          <p:nvSpPr>
            <p:cNvPr id="181" name="Google Shape;181;p5"/>
            <p:cNvSpPr/>
            <p:nvPr/>
          </p:nvSpPr>
          <p:spPr>
            <a:xfrm>
              <a:off x="13369005" y="9943072"/>
              <a:ext cx="1602493" cy="1586474"/>
            </a:xfrm>
            <a:custGeom>
              <a:avLst/>
              <a:gdLst/>
              <a:ahLst/>
              <a:cxnLst/>
              <a:rect l="l" t="t" r="r" b="b"/>
              <a:pathLst>
                <a:path w="1493" h="1494" extrusionOk="0">
                  <a:moveTo>
                    <a:pt x="1493" y="747"/>
                  </a:moveTo>
                  <a:cubicBezTo>
                    <a:pt x="1493" y="1160"/>
                    <a:pt x="1159" y="1494"/>
                    <a:pt x="747" y="1494"/>
                  </a:cubicBezTo>
                  <a:cubicBezTo>
                    <a:pt x="334" y="1494"/>
                    <a:pt x="0" y="1160"/>
                    <a:pt x="0" y="747"/>
                  </a:cubicBezTo>
                  <a:cubicBezTo>
                    <a:pt x="0" y="335"/>
                    <a:pt x="334" y="0"/>
                    <a:pt x="747" y="0"/>
                  </a:cubicBezTo>
                  <a:cubicBezTo>
                    <a:pt x="1159" y="0"/>
                    <a:pt x="1493" y="335"/>
                    <a:pt x="1493" y="747"/>
                  </a:cubicBezTo>
                  <a:close/>
                </a:path>
              </a:pathLst>
            </a:custGeom>
            <a:solidFill>
              <a:schemeClr val="accent4"/>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82" name="Google Shape;182;p5"/>
            <p:cNvPicPr preferRelativeResize="0"/>
            <p:nvPr/>
          </p:nvPicPr>
          <p:blipFill rotWithShape="1">
            <a:blip r:embed="rId8">
              <a:alphaModFix/>
            </a:blip>
            <a:srcRect/>
            <a:stretch/>
          </p:blipFill>
          <p:spPr>
            <a:xfrm>
              <a:off x="13615779" y="10169967"/>
              <a:ext cx="1083732" cy="1083732"/>
            </a:xfrm>
            <a:prstGeom prst="rect">
              <a:avLst/>
            </a:prstGeom>
            <a:noFill/>
            <a:ln>
              <a:noFill/>
            </a:ln>
          </p:spPr>
        </p:pic>
      </p:grpSp>
      <p:grpSp>
        <p:nvGrpSpPr>
          <p:cNvPr id="183" name="Google Shape;183;p5"/>
          <p:cNvGrpSpPr/>
          <p:nvPr/>
        </p:nvGrpSpPr>
        <p:grpSpPr>
          <a:xfrm>
            <a:off x="7584161" y="3818987"/>
            <a:ext cx="801247" cy="793237"/>
            <a:chOff x="15165147" y="7637973"/>
            <a:chExt cx="1602493" cy="1586474"/>
          </a:xfrm>
        </p:grpSpPr>
        <p:sp>
          <p:nvSpPr>
            <p:cNvPr id="184" name="Google Shape;184;p5"/>
            <p:cNvSpPr/>
            <p:nvPr/>
          </p:nvSpPr>
          <p:spPr>
            <a:xfrm>
              <a:off x="15165147" y="7637973"/>
              <a:ext cx="1602493" cy="1586474"/>
            </a:xfrm>
            <a:custGeom>
              <a:avLst/>
              <a:gdLst/>
              <a:ahLst/>
              <a:cxnLst/>
              <a:rect l="l" t="t" r="r" b="b"/>
              <a:pathLst>
                <a:path w="1493" h="1494" extrusionOk="0">
                  <a:moveTo>
                    <a:pt x="1493" y="747"/>
                  </a:moveTo>
                  <a:cubicBezTo>
                    <a:pt x="1493" y="1159"/>
                    <a:pt x="1159" y="1494"/>
                    <a:pt x="747" y="1494"/>
                  </a:cubicBezTo>
                  <a:cubicBezTo>
                    <a:pt x="334" y="1494"/>
                    <a:pt x="0" y="1159"/>
                    <a:pt x="0" y="747"/>
                  </a:cubicBezTo>
                  <a:cubicBezTo>
                    <a:pt x="0" y="334"/>
                    <a:pt x="334" y="0"/>
                    <a:pt x="747" y="0"/>
                  </a:cubicBezTo>
                  <a:cubicBezTo>
                    <a:pt x="1159" y="0"/>
                    <a:pt x="1493" y="334"/>
                    <a:pt x="1493" y="747"/>
                  </a:cubicBezTo>
                  <a:close/>
                </a:path>
              </a:pathLst>
            </a:custGeom>
            <a:solidFill>
              <a:srgbClr val="41A88C"/>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85" name="Google Shape;185;p5"/>
            <p:cNvPicPr preferRelativeResize="0"/>
            <p:nvPr/>
          </p:nvPicPr>
          <p:blipFill rotWithShape="1">
            <a:blip r:embed="rId9">
              <a:alphaModFix/>
            </a:blip>
            <a:srcRect/>
            <a:stretch/>
          </p:blipFill>
          <p:spPr>
            <a:xfrm>
              <a:off x="15471969" y="7854551"/>
              <a:ext cx="1038449" cy="1038449"/>
            </a:xfrm>
            <a:prstGeom prst="rect">
              <a:avLst/>
            </a:prstGeom>
            <a:noFill/>
            <a:ln>
              <a:noFill/>
            </a:ln>
          </p:spPr>
        </p:pic>
      </p:grpSp>
      <p:grpSp>
        <p:nvGrpSpPr>
          <p:cNvPr id="186" name="Google Shape;186;p5"/>
          <p:cNvGrpSpPr/>
          <p:nvPr/>
        </p:nvGrpSpPr>
        <p:grpSpPr>
          <a:xfrm>
            <a:off x="7032299" y="2347427"/>
            <a:ext cx="801247" cy="792706"/>
            <a:chOff x="14061423" y="4694854"/>
            <a:chExt cx="1602493" cy="1585412"/>
          </a:xfrm>
        </p:grpSpPr>
        <p:sp>
          <p:nvSpPr>
            <p:cNvPr id="187" name="Google Shape;187;p5"/>
            <p:cNvSpPr/>
            <p:nvPr/>
          </p:nvSpPr>
          <p:spPr>
            <a:xfrm>
              <a:off x="14061423" y="4694854"/>
              <a:ext cx="1602493" cy="1585412"/>
            </a:xfrm>
            <a:custGeom>
              <a:avLst/>
              <a:gdLst/>
              <a:ahLst/>
              <a:cxnLst/>
              <a:rect l="l" t="t" r="r" b="b"/>
              <a:pathLst>
                <a:path w="1493" h="1493" extrusionOk="0">
                  <a:moveTo>
                    <a:pt x="1493" y="746"/>
                  </a:moveTo>
                  <a:cubicBezTo>
                    <a:pt x="1493" y="1158"/>
                    <a:pt x="1159" y="1493"/>
                    <a:pt x="747" y="1493"/>
                  </a:cubicBezTo>
                  <a:cubicBezTo>
                    <a:pt x="334" y="1493"/>
                    <a:pt x="0" y="1158"/>
                    <a:pt x="0" y="746"/>
                  </a:cubicBezTo>
                  <a:cubicBezTo>
                    <a:pt x="0" y="334"/>
                    <a:pt x="334" y="0"/>
                    <a:pt x="747" y="0"/>
                  </a:cubicBezTo>
                  <a:cubicBezTo>
                    <a:pt x="1159" y="0"/>
                    <a:pt x="1493" y="334"/>
                    <a:pt x="1493" y="746"/>
                  </a:cubicBezTo>
                  <a:close/>
                </a:path>
              </a:pathLst>
            </a:custGeom>
            <a:solidFill>
              <a:srgbClr val="8FBE6D"/>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188" name="Google Shape;188;p5"/>
            <p:cNvPicPr preferRelativeResize="0"/>
            <p:nvPr/>
          </p:nvPicPr>
          <p:blipFill rotWithShape="1">
            <a:blip r:embed="rId10">
              <a:alphaModFix/>
            </a:blip>
            <a:srcRect/>
            <a:stretch/>
          </p:blipFill>
          <p:spPr>
            <a:xfrm>
              <a:off x="14418759" y="4889566"/>
              <a:ext cx="1028627" cy="1028627"/>
            </a:xfrm>
            <a:prstGeom prst="rect">
              <a:avLst/>
            </a:prstGeom>
            <a:noFill/>
            <a:ln>
              <a:noFill/>
            </a:ln>
          </p:spPr>
        </p:pic>
      </p:grpSp>
      <p:pic>
        <p:nvPicPr>
          <p:cNvPr id="189" name="Google Shape;189;p5"/>
          <p:cNvPicPr preferRelativeResize="0"/>
          <p:nvPr/>
        </p:nvPicPr>
        <p:blipFill rotWithShape="1">
          <a:blip r:embed="rId11">
            <a:alphaModFix/>
          </a:blip>
          <a:srcRect/>
          <a:stretch/>
        </p:blipFill>
        <p:spPr>
          <a:xfrm>
            <a:off x="4976981" y="2905281"/>
            <a:ext cx="2031776" cy="20317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2000"/>
                                        <p:tgtEl>
                                          <p:spTgt spid="158"/>
                                        </p:tgtEl>
                                      </p:cBhvr>
                                    </p:animEffect>
                                  </p:childTnLst>
                                </p:cTn>
                              </p:par>
                              <p:par>
                                <p:cTn id="8" presetID="10" presetClass="entr" presetSubtype="0" fill="hold" nodeType="withEffect">
                                  <p:stCondLst>
                                    <p:cond delay="600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nodeType="withEffect">
                                  <p:stCondLst>
                                    <p:cond delay="1000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500"/>
                                        <p:tgtEl>
                                          <p:spTgt spid="168"/>
                                        </p:tgtEl>
                                      </p:cBhvr>
                                    </p:animEffect>
                                  </p:childTnLst>
                                </p:cTn>
                              </p:par>
                              <p:par>
                                <p:cTn id="14" presetID="10" presetClass="entr" presetSubtype="0" fill="hold" nodeType="withEffect">
                                  <p:stCondLst>
                                    <p:cond delay="1100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500"/>
                                        <p:tgtEl>
                                          <p:spTgt spid="161"/>
                                        </p:tgtEl>
                                      </p:cBhvr>
                                    </p:animEffect>
                                  </p:childTnLst>
                                </p:cTn>
                              </p:par>
                              <p:par>
                                <p:cTn id="17" presetID="10" presetClass="entr" presetSubtype="0" fill="hold" nodeType="withEffect">
                                  <p:stCondLst>
                                    <p:cond delay="2500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500"/>
                                        <p:tgtEl>
                                          <p:spTgt spid="171"/>
                                        </p:tgtEl>
                                      </p:cBhvr>
                                    </p:animEffect>
                                  </p:childTnLst>
                                </p:cTn>
                              </p:par>
                              <p:par>
                                <p:cTn id="20" presetID="10" presetClass="entr" presetSubtype="0" fill="hold" nodeType="withEffect">
                                  <p:stCondLst>
                                    <p:cond delay="2600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nodeType="withEffect">
                                  <p:stCondLst>
                                    <p:cond delay="4100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500"/>
                                        <p:tgtEl>
                                          <p:spTgt spid="174"/>
                                        </p:tgtEl>
                                      </p:cBhvr>
                                    </p:animEffect>
                                  </p:childTnLst>
                                </p:cTn>
                              </p:par>
                              <p:par>
                                <p:cTn id="26" presetID="10" presetClass="entr" presetSubtype="0" fill="hold" nodeType="withEffect">
                                  <p:stCondLst>
                                    <p:cond delay="42000"/>
                                  </p:stCondLst>
                                  <p:childTnLst>
                                    <p:set>
                                      <p:cBhvr>
                                        <p:cTn id="27" dur="1" fill="hold">
                                          <p:stCondLst>
                                            <p:cond delay="0"/>
                                          </p:stCondLst>
                                        </p:cTn>
                                        <p:tgtEl>
                                          <p:spTgt spid="163"/>
                                        </p:tgtEl>
                                        <p:attrNameLst>
                                          <p:attrName>style.visibility</p:attrName>
                                        </p:attrNameLst>
                                      </p:cBhvr>
                                      <p:to>
                                        <p:strVal val="visible"/>
                                      </p:to>
                                    </p:set>
                                    <p:animEffect transition="in" filter="fade">
                                      <p:cBhvr>
                                        <p:cTn id="28" dur="500"/>
                                        <p:tgtEl>
                                          <p:spTgt spid="163"/>
                                        </p:tgtEl>
                                      </p:cBhvr>
                                    </p:animEffect>
                                  </p:childTnLst>
                                </p:cTn>
                              </p:par>
                              <p:par>
                                <p:cTn id="29" presetID="10"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par>
                                <p:cTn id="32" presetID="10" presetClass="entr" presetSubtype="0" fill="hold" nodeType="withEffect">
                                  <p:stCondLst>
                                    <p:cond delay="100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500"/>
                                        <p:tgtEl>
                                          <p:spTgt spid="164"/>
                                        </p:tgtEl>
                                      </p:cBhvr>
                                    </p:animEffect>
                                  </p:childTnLst>
                                </p:cTn>
                              </p:par>
                              <p:par>
                                <p:cTn id="35" presetID="10" presetClass="entr" presetSubtype="0" fill="hold" nodeType="withEffect">
                                  <p:stCondLst>
                                    <p:cond delay="1500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500"/>
                                        <p:tgtEl>
                                          <p:spTgt spid="180"/>
                                        </p:tgtEl>
                                      </p:cBhvr>
                                    </p:animEffect>
                                  </p:childTnLst>
                                </p:cTn>
                              </p:par>
                              <p:par>
                                <p:cTn id="38" presetID="10" presetClass="entr" presetSubtype="0" fill="hold" nodeType="withEffect">
                                  <p:stCondLst>
                                    <p:cond delay="1500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500"/>
                                        <p:tgtEl>
                                          <p:spTgt spid="165"/>
                                        </p:tgtEl>
                                      </p:cBhvr>
                                    </p:animEffect>
                                  </p:childTnLst>
                                </p:cTn>
                              </p:par>
                              <p:par>
                                <p:cTn id="41" presetID="10" presetClass="entr" presetSubtype="0" fill="hold" nodeType="withEffect">
                                  <p:stCondLst>
                                    <p:cond delay="26000"/>
                                  </p:stCondLst>
                                  <p:childTnLst>
                                    <p:set>
                                      <p:cBhvr>
                                        <p:cTn id="42" dur="1" fill="hold">
                                          <p:stCondLst>
                                            <p:cond delay="0"/>
                                          </p:stCondLst>
                                        </p:cTn>
                                        <p:tgtEl>
                                          <p:spTgt spid="183"/>
                                        </p:tgtEl>
                                        <p:attrNameLst>
                                          <p:attrName>style.visibility</p:attrName>
                                        </p:attrNameLst>
                                      </p:cBhvr>
                                      <p:to>
                                        <p:strVal val="visible"/>
                                      </p:to>
                                    </p:set>
                                    <p:animEffect transition="in" filter="fade">
                                      <p:cBhvr>
                                        <p:cTn id="43" dur="500"/>
                                        <p:tgtEl>
                                          <p:spTgt spid="183"/>
                                        </p:tgtEl>
                                      </p:cBhvr>
                                    </p:animEffect>
                                  </p:childTnLst>
                                </p:cTn>
                              </p:par>
                              <p:par>
                                <p:cTn id="44" presetID="10" presetClass="entr" presetSubtype="0" fill="hold" nodeType="withEffect">
                                  <p:stCondLst>
                                    <p:cond delay="27000"/>
                                  </p:stCondLst>
                                  <p:childTnLst>
                                    <p:set>
                                      <p:cBhvr>
                                        <p:cTn id="45" dur="1" fill="hold">
                                          <p:stCondLst>
                                            <p:cond delay="0"/>
                                          </p:stCondLst>
                                        </p:cTn>
                                        <p:tgtEl>
                                          <p:spTgt spid="166"/>
                                        </p:tgtEl>
                                        <p:attrNameLst>
                                          <p:attrName>style.visibility</p:attrName>
                                        </p:attrNameLst>
                                      </p:cBhvr>
                                      <p:to>
                                        <p:strVal val="visible"/>
                                      </p:to>
                                    </p:set>
                                    <p:animEffect transition="in" filter="fade">
                                      <p:cBhvr>
                                        <p:cTn id="46" dur="500"/>
                                        <p:tgtEl>
                                          <p:spTgt spid="166"/>
                                        </p:tgtEl>
                                      </p:cBhvr>
                                    </p:animEffect>
                                  </p:childTnLst>
                                </p:cTn>
                              </p:par>
                              <p:par>
                                <p:cTn id="47" presetID="10" presetClass="entr" presetSubtype="0" fill="hold" nodeType="withEffect">
                                  <p:stCondLst>
                                    <p:cond delay="36000"/>
                                  </p:stCondLst>
                                  <p:childTnLst>
                                    <p:set>
                                      <p:cBhvr>
                                        <p:cTn id="48" dur="1" fill="hold">
                                          <p:stCondLst>
                                            <p:cond delay="0"/>
                                          </p:stCondLst>
                                        </p:cTn>
                                        <p:tgtEl>
                                          <p:spTgt spid="186"/>
                                        </p:tgtEl>
                                        <p:attrNameLst>
                                          <p:attrName>style.visibility</p:attrName>
                                        </p:attrNameLst>
                                      </p:cBhvr>
                                      <p:to>
                                        <p:strVal val="visible"/>
                                      </p:to>
                                    </p:set>
                                    <p:animEffect transition="in" filter="fade">
                                      <p:cBhvr>
                                        <p:cTn id="49" dur="500"/>
                                        <p:tgtEl>
                                          <p:spTgt spid="186"/>
                                        </p:tgtEl>
                                      </p:cBhvr>
                                    </p:animEffect>
                                  </p:childTnLst>
                                </p:cTn>
                              </p:par>
                              <p:par>
                                <p:cTn id="50" presetID="10" presetClass="entr" presetSubtype="0" fill="hold" nodeType="withEffect">
                                  <p:stCondLst>
                                    <p:cond delay="3700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p:nvPr/>
        </p:nvSpPr>
        <p:spPr>
          <a:xfrm>
            <a:off x="969010" y="958215"/>
            <a:ext cx="10534015"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200">
              <a:solidFill>
                <a:schemeClr val="dk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dk1"/>
                </a:solidFill>
                <a:latin typeface="Comic Sans MS"/>
                <a:ea typeface="Comic Sans MS"/>
                <a:cs typeface="Comic Sans MS"/>
                <a:sym typeface="Comic Sans MS"/>
              </a:rPr>
              <a:t>If insert data to all fields</a:t>
            </a:r>
            <a:endParaRPr sz="2200">
              <a:solidFill>
                <a:schemeClr val="dk1"/>
              </a:solidFill>
              <a:latin typeface="Calibri"/>
              <a:ea typeface="Calibri"/>
              <a:cs typeface="Calibri"/>
              <a:sym typeface="Calibri"/>
            </a:endParaRPr>
          </a:p>
        </p:txBody>
      </p:sp>
      <p:sp>
        <p:nvSpPr>
          <p:cNvPr id="183" name="Google Shape;183;p10"/>
          <p:cNvSpPr txBox="1"/>
          <p:nvPr/>
        </p:nvSpPr>
        <p:spPr>
          <a:xfrm>
            <a:off x="1673225" y="4906010"/>
            <a:ext cx="8611235"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Comic Sans MS"/>
                <a:ea typeface="Comic Sans MS"/>
                <a:cs typeface="Comic Sans MS"/>
                <a:sym typeface="Comic Sans MS"/>
              </a:rPr>
              <a:t>INSERT INTO TABLE_NAME VALUES (value_1, value_2, value_3, .... value_N ) ; </a:t>
            </a: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84" name="Google Shape;184;p10" descr="4564454_27610"/>
          <p:cNvPicPr preferRelativeResize="0"/>
          <p:nvPr/>
        </p:nvPicPr>
        <p:blipFill rotWithShape="1">
          <a:blip r:embed="rId3">
            <a:alphaModFix/>
          </a:blip>
          <a:srcRect/>
          <a:stretch/>
        </p:blipFill>
        <p:spPr>
          <a:xfrm>
            <a:off x="957580" y="1971675"/>
            <a:ext cx="10545445" cy="4116705"/>
          </a:xfrm>
          <a:prstGeom prst="rect">
            <a:avLst/>
          </a:prstGeom>
          <a:noFill/>
          <a:ln>
            <a:noFill/>
          </a:ln>
        </p:spPr>
      </p:pic>
      <p:sp>
        <p:nvSpPr>
          <p:cNvPr id="185" name="Google Shape;185;p10"/>
          <p:cNvSpPr txBox="1"/>
          <p:nvPr/>
        </p:nvSpPr>
        <p:spPr>
          <a:xfrm>
            <a:off x="1673225" y="2413000"/>
            <a:ext cx="9426575" cy="32918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INSERT INTO TABLE_NAME VALUES (value_1, value_2, value_3, .... value_N ) ; </a:t>
            </a:r>
            <a:r>
              <a:rPr lang="en-GB"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marL="0" marR="0" lvl="0" indent="0" algn="l" rtl="0">
              <a:spcBef>
                <a:spcPts val="0"/>
              </a:spcBef>
              <a:spcAft>
                <a:spcPts val="0"/>
              </a:spcAft>
              <a:buNone/>
            </a:pPr>
            <a:endParaRPr sz="2200">
              <a:solidFill>
                <a:schemeClr val="dk1"/>
              </a:solidFill>
              <a:latin typeface="Calibri"/>
              <a:ea typeface="Calibri"/>
              <a:cs typeface="Calibri"/>
              <a:sym typeface="Calibri"/>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INSERT INTO Job VALUES (‘Developer’ , ’.Net’,’Ekm’,50000,’Online’,’Aitrich’,10,4) ; </a:t>
            </a:r>
            <a:r>
              <a:rPr lang="en-GB" sz="22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6" name="Google Shape;186;p10" descr="Aitrich-Logo-Transparent-BG-1536x504"/>
          <p:cNvPicPr preferRelativeResize="0"/>
          <p:nvPr/>
        </p:nvPicPr>
        <p:blipFill rotWithShape="1">
          <a:blip r:embed="rId4">
            <a:alphaModFix/>
          </a:blip>
          <a:srcRect/>
          <a:stretch/>
        </p:blipFill>
        <p:spPr>
          <a:xfrm>
            <a:off x="124460" y="629602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1" descr="4564454_27610"/>
          <p:cNvPicPr preferRelativeResize="0">
            <a:picLocks noGrp="1"/>
          </p:cNvPicPr>
          <p:nvPr>
            <p:ph type="body" idx="1"/>
          </p:nvPr>
        </p:nvPicPr>
        <p:blipFill rotWithShape="1">
          <a:blip r:embed="rId3">
            <a:alphaModFix/>
          </a:blip>
          <a:srcRect/>
          <a:stretch/>
        </p:blipFill>
        <p:spPr>
          <a:xfrm>
            <a:off x="495300" y="1678940"/>
            <a:ext cx="10968990" cy="3444240"/>
          </a:xfrm>
          <a:prstGeom prst="rect">
            <a:avLst/>
          </a:prstGeom>
          <a:noFill/>
          <a:ln>
            <a:noFill/>
          </a:ln>
        </p:spPr>
      </p:pic>
      <p:sp>
        <p:nvSpPr>
          <p:cNvPr id="192" name="Google Shape;192;p11"/>
          <p:cNvSpPr txBox="1"/>
          <p:nvPr/>
        </p:nvSpPr>
        <p:spPr>
          <a:xfrm>
            <a:off x="712470" y="1054735"/>
            <a:ext cx="10534015" cy="4298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dk1"/>
                </a:solidFill>
                <a:latin typeface="Comic Sans MS"/>
                <a:ea typeface="Comic Sans MS"/>
                <a:cs typeface="Comic Sans MS"/>
                <a:sym typeface="Comic Sans MS"/>
              </a:rPr>
              <a:t>Insert record from another table</a:t>
            </a:r>
            <a:endParaRPr sz="2200">
              <a:solidFill>
                <a:schemeClr val="dk1"/>
              </a:solidFill>
              <a:latin typeface="Comic Sans MS"/>
              <a:ea typeface="Comic Sans MS"/>
              <a:cs typeface="Comic Sans MS"/>
              <a:sym typeface="Comic Sans MS"/>
            </a:endParaRPr>
          </a:p>
        </p:txBody>
      </p:sp>
      <p:sp>
        <p:nvSpPr>
          <p:cNvPr id="193" name="Google Shape;193;p11"/>
          <p:cNvSpPr txBox="1"/>
          <p:nvPr/>
        </p:nvSpPr>
        <p:spPr>
          <a:xfrm>
            <a:off x="1487170" y="2094230"/>
            <a:ext cx="9526270" cy="381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INSERT INTO table1 SELECT * FROM table2 WHERE condition</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INSERT INTO Job SELECT * FROM Job1 WHERE Title==’Developer’</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p:txBody>
      </p:sp>
      <p:pic>
        <p:nvPicPr>
          <p:cNvPr id="194" name="Google Shape;194;p11" descr="Aitrich-Logo-Transparent-BG-1536x504"/>
          <p:cNvPicPr preferRelativeResize="0"/>
          <p:nvPr/>
        </p:nvPicPr>
        <p:blipFill rotWithShape="1">
          <a:blip r:embed="rId4">
            <a:alphaModFix/>
          </a:blip>
          <a:srcRect/>
          <a:stretch/>
        </p:blipFill>
        <p:spPr>
          <a:xfrm>
            <a:off x="124460" y="637476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n-GB">
                <a:latin typeface="Bell MT"/>
                <a:ea typeface="Bell MT"/>
                <a:cs typeface="Bell MT"/>
                <a:sym typeface="Bell MT"/>
              </a:rPr>
              <a:t>DELETE DML Command</a:t>
            </a:r>
            <a:endParaRPr>
              <a:latin typeface="Bell MT"/>
              <a:ea typeface="Bell MT"/>
              <a:cs typeface="Bell MT"/>
              <a:sym typeface="Bell MT"/>
            </a:endParaRPr>
          </a:p>
        </p:txBody>
      </p:sp>
      <p:sp>
        <p:nvSpPr>
          <p:cNvPr id="200" name="Google Shape;200;p12"/>
          <p:cNvSpPr/>
          <p:nvPr/>
        </p:nvSpPr>
        <p:spPr>
          <a:xfrm>
            <a:off x="567690" y="1714500"/>
            <a:ext cx="7385685" cy="100203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1" name="Google Shape;201;p12" descr="6201810_3173472"/>
          <p:cNvPicPr preferRelativeResize="0">
            <a:picLocks noGrp="1"/>
          </p:cNvPicPr>
          <p:nvPr>
            <p:ph type="body" idx="1"/>
          </p:nvPr>
        </p:nvPicPr>
        <p:blipFill rotWithShape="1">
          <a:blip r:embed="rId3">
            <a:alphaModFix/>
          </a:blip>
          <a:srcRect/>
          <a:stretch/>
        </p:blipFill>
        <p:spPr>
          <a:xfrm>
            <a:off x="8078470" y="1593215"/>
            <a:ext cx="3841115" cy="4351655"/>
          </a:xfrm>
          <a:prstGeom prst="rect">
            <a:avLst/>
          </a:prstGeom>
          <a:noFill/>
          <a:ln>
            <a:noFill/>
          </a:ln>
        </p:spPr>
      </p:pic>
      <p:sp>
        <p:nvSpPr>
          <p:cNvPr id="202" name="Google Shape;202;p12"/>
          <p:cNvSpPr txBox="1"/>
          <p:nvPr/>
        </p:nvSpPr>
        <p:spPr>
          <a:xfrm>
            <a:off x="567690" y="1831340"/>
            <a:ext cx="7188200"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 It allows SQL users to remove single or multiple existing records from the database tables.</a:t>
            </a:r>
            <a:endParaRPr sz="2200">
              <a:solidFill>
                <a:schemeClr val="lt1"/>
              </a:solidFill>
              <a:latin typeface="Comic Sans MS"/>
              <a:ea typeface="Comic Sans MS"/>
              <a:cs typeface="Comic Sans MS"/>
              <a:sym typeface="Comic Sans MS"/>
            </a:endParaRPr>
          </a:p>
        </p:txBody>
      </p:sp>
      <p:sp>
        <p:nvSpPr>
          <p:cNvPr id="203" name="Google Shape;203;p12"/>
          <p:cNvSpPr/>
          <p:nvPr/>
        </p:nvSpPr>
        <p:spPr>
          <a:xfrm>
            <a:off x="567690" y="3443605"/>
            <a:ext cx="7385685" cy="100203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2"/>
          <p:cNvSpPr txBox="1"/>
          <p:nvPr/>
        </p:nvSpPr>
        <p:spPr>
          <a:xfrm>
            <a:off x="666750" y="3560445"/>
            <a:ext cx="7188200"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 We use the WHERE clause with the DELETE command to select specific rows from the table.</a:t>
            </a:r>
            <a:endParaRPr sz="2200">
              <a:solidFill>
                <a:schemeClr val="lt1"/>
              </a:solidFill>
              <a:latin typeface="Comic Sans MS"/>
              <a:ea typeface="Comic Sans MS"/>
              <a:cs typeface="Comic Sans MS"/>
              <a:sym typeface="Comic Sans MS"/>
            </a:endParaRPr>
          </a:p>
        </p:txBody>
      </p:sp>
      <p:pic>
        <p:nvPicPr>
          <p:cNvPr id="205" name="Google Shape;205;p12" descr="Aitrich-Logo-Transparent-BG-1536x504"/>
          <p:cNvPicPr preferRelativeResize="0"/>
          <p:nvPr/>
        </p:nvPicPr>
        <p:blipFill rotWithShape="1">
          <a:blip r:embed="rId4">
            <a:alphaModFix/>
          </a:blip>
          <a:srcRect/>
          <a:stretch/>
        </p:blipFill>
        <p:spPr>
          <a:xfrm>
            <a:off x="108585" y="637476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p:tgtEl>
                                          <p:spTgt spid="20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 calcmode="lin" valueType="num">
                                      <p:cBhvr additive="base">
                                        <p:cTn id="10" dur="500"/>
                                        <p:tgtEl>
                                          <p:spTgt spid="2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3" descr="4564454_27610"/>
          <p:cNvPicPr preferRelativeResize="0">
            <a:picLocks noGrp="1"/>
          </p:cNvPicPr>
          <p:nvPr>
            <p:ph type="body" idx="1"/>
          </p:nvPr>
        </p:nvPicPr>
        <p:blipFill rotWithShape="1">
          <a:blip r:embed="rId3">
            <a:alphaModFix/>
          </a:blip>
          <a:srcRect/>
          <a:stretch/>
        </p:blipFill>
        <p:spPr>
          <a:xfrm>
            <a:off x="657860" y="502920"/>
            <a:ext cx="10688955" cy="4992370"/>
          </a:xfrm>
          <a:prstGeom prst="rect">
            <a:avLst/>
          </a:prstGeom>
          <a:noFill/>
          <a:ln>
            <a:noFill/>
          </a:ln>
        </p:spPr>
      </p:pic>
      <p:sp>
        <p:nvSpPr>
          <p:cNvPr id="211" name="Google Shape;211;p13"/>
          <p:cNvSpPr txBox="1"/>
          <p:nvPr/>
        </p:nvSpPr>
        <p:spPr>
          <a:xfrm>
            <a:off x="1440815" y="1528445"/>
            <a:ext cx="8425180" cy="381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DELETE FROM Table_Name WHERE condition;</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DELETE FROM Job Where  Title=’Developer’</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DELETE FROM Table_Name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DELETE FROM Job</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p:txBody>
      </p:sp>
      <p:pic>
        <p:nvPicPr>
          <p:cNvPr id="212" name="Google Shape;212;p13" descr="Aitrich-Logo-Transparent-BG-1536x504"/>
          <p:cNvPicPr preferRelativeResize="0"/>
          <p:nvPr/>
        </p:nvPicPr>
        <p:blipFill rotWithShape="1">
          <a:blip r:embed="rId4">
            <a:alphaModFix/>
          </a:blip>
          <a:srcRect/>
          <a:stretch/>
        </p:blipFill>
        <p:spPr>
          <a:xfrm>
            <a:off x="108585" y="6374765"/>
            <a:ext cx="992505" cy="3257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n-GB">
                <a:latin typeface="Bell MT"/>
                <a:ea typeface="Bell MT"/>
                <a:cs typeface="Bell MT"/>
                <a:sym typeface="Bell MT"/>
              </a:rPr>
              <a:t>UPDATE DML Command</a:t>
            </a:r>
            <a:endParaRPr>
              <a:latin typeface="Bell MT"/>
              <a:ea typeface="Bell MT"/>
              <a:cs typeface="Bell MT"/>
              <a:sym typeface="Bell MT"/>
            </a:endParaRPr>
          </a:p>
        </p:txBody>
      </p:sp>
      <p:pic>
        <p:nvPicPr>
          <p:cNvPr id="218" name="Google Shape;218;p14" descr="Aitrich-Logo-Transparent-BG-1536x504"/>
          <p:cNvPicPr preferRelativeResize="0"/>
          <p:nvPr/>
        </p:nvPicPr>
        <p:blipFill rotWithShape="1">
          <a:blip r:embed="rId3">
            <a:alphaModFix/>
          </a:blip>
          <a:srcRect/>
          <a:stretch/>
        </p:blipFill>
        <p:spPr>
          <a:xfrm>
            <a:off x="108585" y="6374765"/>
            <a:ext cx="992505" cy="325755"/>
          </a:xfrm>
          <a:prstGeom prst="rect">
            <a:avLst/>
          </a:prstGeom>
          <a:noFill/>
          <a:ln>
            <a:noFill/>
          </a:ln>
        </p:spPr>
      </p:pic>
      <p:sp>
        <p:nvSpPr>
          <p:cNvPr id="219" name="Google Shape;219;p14"/>
          <p:cNvSpPr/>
          <p:nvPr/>
        </p:nvSpPr>
        <p:spPr>
          <a:xfrm>
            <a:off x="449580" y="1784350"/>
            <a:ext cx="7200265" cy="1224915"/>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0" name="Google Shape;220;p14" descr="11668616_20945218"/>
          <p:cNvPicPr preferRelativeResize="0">
            <a:picLocks noGrp="1"/>
          </p:cNvPicPr>
          <p:nvPr>
            <p:ph type="body" idx="1"/>
          </p:nvPr>
        </p:nvPicPr>
        <p:blipFill rotWithShape="1">
          <a:blip r:embed="rId4">
            <a:alphaModFix/>
          </a:blip>
          <a:srcRect/>
          <a:stretch/>
        </p:blipFill>
        <p:spPr>
          <a:xfrm>
            <a:off x="7840345" y="2023110"/>
            <a:ext cx="4351655" cy="4351655"/>
          </a:xfrm>
          <a:prstGeom prst="rect">
            <a:avLst/>
          </a:prstGeom>
          <a:noFill/>
          <a:ln>
            <a:noFill/>
          </a:ln>
        </p:spPr>
      </p:pic>
      <p:sp>
        <p:nvSpPr>
          <p:cNvPr id="221" name="Google Shape;221;p14"/>
          <p:cNvSpPr txBox="1"/>
          <p:nvPr/>
        </p:nvSpPr>
        <p:spPr>
          <a:xfrm>
            <a:off x="758190" y="2000885"/>
            <a:ext cx="6671945"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Allows users to update or modify the existing data in database tables.</a:t>
            </a:r>
            <a:endParaRPr sz="2200">
              <a:solidFill>
                <a:schemeClr val="lt1"/>
              </a:solidFill>
              <a:latin typeface="Comic Sans MS"/>
              <a:ea typeface="Comic Sans MS"/>
              <a:cs typeface="Comic Sans MS"/>
              <a:sym typeface="Comic Sans MS"/>
            </a:endParaRPr>
          </a:p>
        </p:txBody>
      </p:sp>
      <p:sp>
        <p:nvSpPr>
          <p:cNvPr id="222" name="Google Shape;222;p14"/>
          <p:cNvSpPr/>
          <p:nvPr/>
        </p:nvSpPr>
        <p:spPr>
          <a:xfrm>
            <a:off x="449580" y="3586480"/>
            <a:ext cx="7200265" cy="1596390"/>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4"/>
          <p:cNvSpPr txBox="1"/>
          <p:nvPr/>
        </p:nvSpPr>
        <p:spPr>
          <a:xfrm>
            <a:off x="713740" y="3815080"/>
            <a:ext cx="6671945" cy="11068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Once data has been inserted into a table in the database, we can access individual attributes to update them</a:t>
            </a:r>
            <a:endParaRPr sz="22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500"/>
                                        <p:tgtEl>
                                          <p:spTgt spid="22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 calcmode="lin" valueType="num">
                                      <p:cBhvr additive="base">
                                        <p:cTn id="10" dur="500"/>
                                        <p:tgtEl>
                                          <p:spTgt spid="2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5" descr="4564454_27610"/>
          <p:cNvPicPr preferRelativeResize="0">
            <a:picLocks noGrp="1"/>
          </p:cNvPicPr>
          <p:nvPr>
            <p:ph type="body" idx="1"/>
          </p:nvPr>
        </p:nvPicPr>
        <p:blipFill rotWithShape="1">
          <a:blip r:embed="rId3">
            <a:alphaModFix/>
          </a:blip>
          <a:srcRect/>
          <a:stretch/>
        </p:blipFill>
        <p:spPr>
          <a:xfrm>
            <a:off x="668020" y="610235"/>
            <a:ext cx="11170285" cy="5027930"/>
          </a:xfrm>
          <a:prstGeom prst="rect">
            <a:avLst/>
          </a:prstGeom>
          <a:noFill/>
          <a:ln>
            <a:noFill/>
          </a:ln>
        </p:spPr>
      </p:pic>
      <p:pic>
        <p:nvPicPr>
          <p:cNvPr id="229" name="Google Shape;229;p15" descr="Aitrich-Logo-Transparent-BG-1536x504"/>
          <p:cNvPicPr preferRelativeResize="0"/>
          <p:nvPr/>
        </p:nvPicPr>
        <p:blipFill rotWithShape="1">
          <a:blip r:embed="rId4">
            <a:alphaModFix/>
          </a:blip>
          <a:srcRect/>
          <a:stretch/>
        </p:blipFill>
        <p:spPr>
          <a:xfrm>
            <a:off x="108585" y="6374765"/>
            <a:ext cx="992505" cy="325755"/>
          </a:xfrm>
          <a:prstGeom prst="rect">
            <a:avLst/>
          </a:prstGeom>
          <a:noFill/>
          <a:ln>
            <a:noFill/>
          </a:ln>
        </p:spPr>
      </p:pic>
      <p:sp>
        <p:nvSpPr>
          <p:cNvPr id="230" name="Google Shape;230;p15"/>
          <p:cNvSpPr txBox="1"/>
          <p:nvPr/>
        </p:nvSpPr>
        <p:spPr>
          <a:xfrm>
            <a:off x="1471930" y="1303020"/>
            <a:ext cx="9744710" cy="381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UPDATE table_name  SET column1 = value1, column2 = value2, ...</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WHERE condition;</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UPDATE Job SET Title=’Accountant’,Discription=’Accounting’ WHERE </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Title=’Developer’</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UPDATE  Job SET Column1=value1,column2=value2</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Example:</a:t>
            </a:r>
            <a:endParaRPr sz="2200">
              <a:solidFill>
                <a:schemeClr val="lt1"/>
              </a:solidFill>
              <a:latin typeface="Comic Sans MS"/>
              <a:ea typeface="Comic Sans MS"/>
              <a:cs typeface="Comic Sans MS"/>
              <a:sym typeface="Comic Sans MS"/>
            </a:endParaRPr>
          </a:p>
          <a:p>
            <a:pPr marL="0" marR="0" lvl="0" indent="0" algn="l" rtl="0">
              <a:spcBef>
                <a:spcPts val="0"/>
              </a:spcBef>
              <a:spcAft>
                <a:spcPts val="0"/>
              </a:spcAft>
              <a:buNone/>
            </a:pPr>
            <a:r>
              <a:rPr lang="en-GB" sz="2200">
                <a:solidFill>
                  <a:schemeClr val="lt1"/>
                </a:solidFill>
                <a:latin typeface="Comic Sans MS"/>
                <a:ea typeface="Comic Sans MS"/>
                <a:cs typeface="Comic Sans MS"/>
                <a:sym typeface="Comic Sans MS"/>
              </a:rPr>
              <a:t>UPDATE Job SET Title=’Developer’</a:t>
            </a:r>
            <a:endParaRPr sz="2200">
              <a:solidFill>
                <a:schemeClr val="lt1"/>
              </a:solidFill>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p:nvPr/>
        </p:nvSpPr>
        <p:spPr>
          <a:xfrm>
            <a:off x="2317750" y="462971"/>
            <a:ext cx="7556500" cy="770640"/>
          </a:xfrm>
          <a:prstGeom prst="rect">
            <a:avLst/>
          </a:prstGeom>
          <a:noFill/>
          <a:ln>
            <a:noFill/>
          </a:ln>
        </p:spPr>
        <p:txBody>
          <a:bodyPr spcFirstLastPara="1" wrap="square" lIns="45713" tIns="22850" rIns="45713" bIns="22850" anchor="b" anchorCtr="0">
            <a:spAutoFit/>
          </a:bodyPr>
          <a:lstStyle/>
          <a:p>
            <a:pPr algn="ctr">
              <a:lnSpc>
                <a:spcPct val="106818"/>
              </a:lnSpc>
            </a:pPr>
            <a:r>
              <a:rPr lang="en-US" sz="4400">
                <a:solidFill>
                  <a:srgbClr val="6EBEA9"/>
                </a:solidFill>
                <a:latin typeface="Century Schoolbook"/>
                <a:ea typeface="Century Schoolbook"/>
                <a:cs typeface="Century Schoolbook"/>
                <a:sym typeface="Century Schoolbook"/>
              </a:rPr>
              <a:t>Introduction to </a:t>
            </a:r>
            <a:r>
              <a:rPr lang="en-US" sz="4400">
                <a:solidFill>
                  <a:srgbClr val="3587A8"/>
                </a:solidFill>
                <a:latin typeface="Calibri"/>
                <a:ea typeface="Calibri"/>
                <a:cs typeface="Calibri"/>
                <a:sym typeface="Calibri"/>
              </a:rPr>
              <a:t>Database</a:t>
            </a:r>
            <a:endParaRPr sz="4400">
              <a:solidFill>
                <a:srgbClr val="3587A8"/>
              </a:solidFill>
              <a:latin typeface="Calibri"/>
              <a:ea typeface="Calibri"/>
              <a:cs typeface="Calibri"/>
              <a:sym typeface="Calibri"/>
            </a:endParaRPr>
          </a:p>
        </p:txBody>
      </p:sp>
      <p:pic>
        <p:nvPicPr>
          <p:cNvPr id="29" name="Google Shape;29;p1"/>
          <p:cNvPicPr preferRelativeResize="0"/>
          <p:nvPr/>
        </p:nvPicPr>
        <p:blipFill rotWithShape="1">
          <a:blip r:embed="rId3">
            <a:alphaModFix/>
          </a:blip>
          <a:srcRect/>
          <a:stretch/>
        </p:blipFill>
        <p:spPr>
          <a:xfrm>
            <a:off x="1365643" y="1079528"/>
            <a:ext cx="1560611" cy="1560611"/>
          </a:xfrm>
          <a:prstGeom prst="rect">
            <a:avLst/>
          </a:prstGeom>
          <a:noFill/>
          <a:ln>
            <a:noFill/>
          </a:ln>
        </p:spPr>
      </p:pic>
      <p:pic>
        <p:nvPicPr>
          <p:cNvPr id="30" name="Google Shape;30;p1"/>
          <p:cNvPicPr preferRelativeResize="0"/>
          <p:nvPr/>
        </p:nvPicPr>
        <p:blipFill rotWithShape="1">
          <a:blip r:embed="rId4">
            <a:alphaModFix/>
          </a:blip>
          <a:srcRect/>
          <a:stretch/>
        </p:blipFill>
        <p:spPr>
          <a:xfrm>
            <a:off x="422704" y="4148838"/>
            <a:ext cx="1217029" cy="1217029"/>
          </a:xfrm>
          <a:prstGeom prst="rect">
            <a:avLst/>
          </a:prstGeom>
          <a:noFill/>
          <a:ln>
            <a:noFill/>
          </a:ln>
        </p:spPr>
      </p:pic>
      <p:pic>
        <p:nvPicPr>
          <p:cNvPr id="31" name="Google Shape;31;p1"/>
          <p:cNvPicPr preferRelativeResize="0"/>
          <p:nvPr/>
        </p:nvPicPr>
        <p:blipFill rotWithShape="1">
          <a:blip r:embed="rId5">
            <a:alphaModFix/>
          </a:blip>
          <a:srcRect/>
          <a:stretch/>
        </p:blipFill>
        <p:spPr>
          <a:xfrm>
            <a:off x="539809" y="4297835"/>
            <a:ext cx="919033" cy="919033"/>
          </a:xfrm>
          <a:prstGeom prst="rect">
            <a:avLst/>
          </a:prstGeom>
          <a:noFill/>
          <a:ln>
            <a:noFill/>
          </a:ln>
        </p:spPr>
      </p:pic>
      <p:pic>
        <p:nvPicPr>
          <p:cNvPr id="32" name="Google Shape;32;p1"/>
          <p:cNvPicPr preferRelativeResize="0"/>
          <p:nvPr/>
        </p:nvPicPr>
        <p:blipFill rotWithShape="1">
          <a:blip r:embed="rId6">
            <a:alphaModFix/>
          </a:blip>
          <a:srcRect/>
          <a:stretch/>
        </p:blipFill>
        <p:spPr>
          <a:xfrm rot="2722393">
            <a:off x="577252" y="2763678"/>
            <a:ext cx="1015730" cy="1015730"/>
          </a:xfrm>
          <a:prstGeom prst="rect">
            <a:avLst/>
          </a:prstGeom>
          <a:noFill/>
          <a:ln>
            <a:noFill/>
          </a:ln>
        </p:spPr>
      </p:pic>
      <p:pic>
        <p:nvPicPr>
          <p:cNvPr id="33" name="Google Shape;33;p1"/>
          <p:cNvPicPr preferRelativeResize="0"/>
          <p:nvPr/>
        </p:nvPicPr>
        <p:blipFill rotWithShape="1">
          <a:blip r:embed="rId7">
            <a:alphaModFix/>
          </a:blip>
          <a:srcRect/>
          <a:stretch/>
        </p:blipFill>
        <p:spPr>
          <a:xfrm>
            <a:off x="2694672" y="1256621"/>
            <a:ext cx="7301572" cy="5018789"/>
          </a:xfrm>
          <a:prstGeom prst="rect">
            <a:avLst/>
          </a:prstGeom>
          <a:noFill/>
          <a:ln>
            <a:noFill/>
          </a:ln>
        </p:spPr>
      </p:pic>
      <p:pic>
        <p:nvPicPr>
          <p:cNvPr id="34" name="Google Shape;34;p1"/>
          <p:cNvPicPr preferRelativeResize="0"/>
          <p:nvPr/>
        </p:nvPicPr>
        <p:blipFill rotWithShape="1">
          <a:blip r:embed="rId8">
            <a:alphaModFix/>
          </a:blip>
          <a:srcRect/>
          <a:stretch/>
        </p:blipFill>
        <p:spPr>
          <a:xfrm>
            <a:off x="6632105" y="2083291"/>
            <a:ext cx="2214544" cy="2214544"/>
          </a:xfrm>
          <a:prstGeom prst="rect">
            <a:avLst/>
          </a:prstGeom>
          <a:noFill/>
          <a:ln>
            <a:noFill/>
          </a:ln>
        </p:spPr>
      </p:pic>
      <p:sp>
        <p:nvSpPr>
          <p:cNvPr id="35" name="Google Shape;35;p1"/>
          <p:cNvSpPr/>
          <p:nvPr/>
        </p:nvSpPr>
        <p:spPr>
          <a:xfrm>
            <a:off x="4340312" y="2369279"/>
            <a:ext cx="3099569" cy="1361214"/>
          </a:xfrm>
          <a:custGeom>
            <a:avLst/>
            <a:gdLst/>
            <a:ahLst/>
            <a:cxnLst/>
            <a:rect l="l" t="t" r="r" b="b"/>
            <a:pathLst>
              <a:path w="6846" h="4061" extrusionOk="0">
                <a:moveTo>
                  <a:pt x="6792" y="4061"/>
                </a:moveTo>
                <a:lnTo>
                  <a:pt x="55" y="4061"/>
                </a:lnTo>
                <a:cubicBezTo>
                  <a:pt x="24" y="4061"/>
                  <a:pt x="0" y="4036"/>
                  <a:pt x="0" y="4006"/>
                </a:cubicBezTo>
                <a:lnTo>
                  <a:pt x="0" y="54"/>
                </a:lnTo>
                <a:cubicBezTo>
                  <a:pt x="0" y="24"/>
                  <a:pt x="24" y="0"/>
                  <a:pt x="55" y="0"/>
                </a:cubicBezTo>
                <a:lnTo>
                  <a:pt x="6792" y="0"/>
                </a:lnTo>
                <a:cubicBezTo>
                  <a:pt x="6822" y="0"/>
                  <a:pt x="6846" y="24"/>
                  <a:pt x="6846" y="54"/>
                </a:cubicBezTo>
                <a:lnTo>
                  <a:pt x="6846" y="4006"/>
                </a:lnTo>
                <a:cubicBezTo>
                  <a:pt x="6846" y="4036"/>
                  <a:pt x="6822" y="4061"/>
                  <a:pt x="6792" y="4061"/>
                </a:cubicBezTo>
              </a:path>
            </a:pathLst>
          </a:custGeom>
          <a:solidFill>
            <a:schemeClr val="lt1"/>
          </a:solidFill>
          <a:ln>
            <a:noFill/>
          </a:ln>
        </p:spPr>
        <p:txBody>
          <a:bodyPr spcFirstLastPara="1" wrap="square" lIns="45713" tIns="22850" rIns="45713" bIns="22850" anchor="t" anchorCtr="0">
            <a:noAutofit/>
          </a:bodyPr>
          <a:lstStyle/>
          <a:p>
            <a:pPr marL="228600" indent="-228600">
              <a:buClr>
                <a:schemeClr val="dk1"/>
              </a:buClr>
              <a:buSzPts val="3600"/>
              <a:buFont typeface="Arial"/>
              <a:buChar char="•"/>
            </a:pPr>
            <a:r>
              <a:rPr lang="en-US">
                <a:solidFill>
                  <a:schemeClr val="dk1"/>
                </a:solidFill>
                <a:latin typeface="Calibri"/>
                <a:ea typeface="Calibri"/>
                <a:cs typeface="Calibri"/>
                <a:sym typeface="Calibri"/>
              </a:rPr>
              <a:t>What is Database</a:t>
            </a:r>
            <a:endParaRPr>
              <a:solidFill>
                <a:schemeClr val="dk1"/>
              </a:solidFill>
              <a:latin typeface="Calibri"/>
              <a:ea typeface="Calibri"/>
              <a:cs typeface="Calibri"/>
              <a:sym typeface="Calibri"/>
            </a:endParaRPr>
          </a:p>
          <a:p>
            <a:pPr marL="228600" indent="-228600">
              <a:buClr>
                <a:schemeClr val="dk1"/>
              </a:buClr>
              <a:buSzPts val="3600"/>
              <a:buFont typeface="Arial"/>
              <a:buChar char="•"/>
            </a:pPr>
            <a:r>
              <a:rPr lang="en-US">
                <a:solidFill>
                  <a:schemeClr val="dk1"/>
                </a:solidFill>
                <a:latin typeface="Calibri"/>
                <a:ea typeface="Calibri"/>
                <a:cs typeface="Calibri"/>
                <a:sym typeface="Calibri"/>
              </a:rPr>
              <a:t>Why are databases important</a:t>
            </a:r>
            <a:endParaRPr>
              <a:solidFill>
                <a:schemeClr val="dk1"/>
              </a:solidFill>
              <a:latin typeface="Calibri"/>
              <a:ea typeface="Calibri"/>
              <a:cs typeface="Calibri"/>
              <a:sym typeface="Calibri"/>
            </a:endParaRPr>
          </a:p>
          <a:p>
            <a:pPr marL="228600" indent="-228600">
              <a:buClr>
                <a:schemeClr val="dk1"/>
              </a:buClr>
              <a:buSzPts val="3600"/>
              <a:buFont typeface="Arial"/>
              <a:buChar char="•"/>
            </a:pPr>
            <a:r>
              <a:rPr lang="en-US">
                <a:solidFill>
                  <a:schemeClr val="dk1"/>
                </a:solidFill>
                <a:latin typeface="Calibri"/>
                <a:ea typeface="Calibri"/>
                <a:cs typeface="Calibri"/>
                <a:sym typeface="Calibri"/>
              </a:rPr>
              <a:t>Types of database</a:t>
            </a:r>
            <a:endParaRPr>
              <a:solidFill>
                <a:schemeClr val="dk1"/>
              </a:solidFill>
              <a:latin typeface="Calibri"/>
              <a:ea typeface="Calibri"/>
              <a:cs typeface="Calibri"/>
              <a:sym typeface="Calibri"/>
            </a:endParaRPr>
          </a:p>
          <a:p>
            <a:pPr marL="228600" indent="-228600">
              <a:buClr>
                <a:schemeClr val="dk1"/>
              </a:buClr>
              <a:buSzPts val="3600"/>
              <a:buFont typeface="Arial"/>
              <a:buChar char="•"/>
            </a:pPr>
            <a:r>
              <a:rPr lang="en-US">
                <a:solidFill>
                  <a:schemeClr val="dk1"/>
                </a:solidFill>
                <a:latin typeface="Calibri"/>
                <a:ea typeface="Calibri"/>
                <a:cs typeface="Calibri"/>
                <a:sym typeface="Calibri"/>
              </a:rPr>
              <a:t>Basic concepts</a:t>
            </a:r>
            <a:endParaRPr>
              <a:solidFill>
                <a:schemeClr val="dk1"/>
              </a:solidFill>
              <a:latin typeface="Calibri"/>
              <a:ea typeface="Calibri"/>
              <a:cs typeface="Calibri"/>
              <a:sym typeface="Calibri"/>
            </a:endParaRPr>
          </a:p>
        </p:txBody>
      </p:sp>
      <p:pic>
        <p:nvPicPr>
          <p:cNvPr id="36" name="Google Shape;36;p1"/>
          <p:cNvPicPr preferRelativeResize="0"/>
          <p:nvPr/>
        </p:nvPicPr>
        <p:blipFill rotWithShape="1">
          <a:blip r:embed="rId9">
            <a:alphaModFix/>
          </a:blip>
          <a:srcRect/>
          <a:stretch/>
        </p:blipFill>
        <p:spPr>
          <a:xfrm>
            <a:off x="10184077" y="5687021"/>
            <a:ext cx="1560611" cy="11709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50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80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9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100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2" presetClass="entr" presetSubtype="4" fill="hold" nodeType="withEffect">
                                  <p:stCondLst>
                                    <p:cond delay="120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40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1700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fade">
                                      <p:cBhvr>
                                        <p:cTn id="28" dur="500"/>
                                        <p:tgtEl>
                                          <p:spTgt spid="35">
                                            <p:txEl>
                                              <p:pRg st="0" end="0"/>
                                            </p:txEl>
                                          </p:spTgt>
                                        </p:tgtEl>
                                      </p:cBhvr>
                                    </p:animEffect>
                                  </p:childTnLst>
                                </p:cTn>
                              </p:par>
                              <p:par>
                                <p:cTn id="29" presetID="10" presetClass="entr" presetSubtype="0" fill="hold" nodeType="withEffect">
                                  <p:stCondLst>
                                    <p:cond delay="17000"/>
                                  </p:stCondLst>
                                  <p:childTnLst>
                                    <p:set>
                                      <p:cBhvr>
                                        <p:cTn id="30" dur="1" fill="hold">
                                          <p:stCondLst>
                                            <p:cond delay="0"/>
                                          </p:stCondLst>
                                        </p:cTn>
                                        <p:tgtEl>
                                          <p:spTgt spid="35">
                                            <p:txEl>
                                              <p:pRg st="1" end="1"/>
                                            </p:txEl>
                                          </p:spTgt>
                                        </p:tgtEl>
                                        <p:attrNameLst>
                                          <p:attrName>style.visibility</p:attrName>
                                        </p:attrNameLst>
                                      </p:cBhvr>
                                      <p:to>
                                        <p:strVal val="visible"/>
                                      </p:to>
                                    </p:set>
                                    <p:animEffect transition="in" filter="fade">
                                      <p:cBhvr>
                                        <p:cTn id="31" dur="500"/>
                                        <p:tgtEl>
                                          <p:spTgt spid="35">
                                            <p:txEl>
                                              <p:pRg st="1" end="1"/>
                                            </p:txEl>
                                          </p:spTgt>
                                        </p:tgtEl>
                                      </p:cBhvr>
                                    </p:animEffect>
                                  </p:childTnLst>
                                </p:cTn>
                              </p:par>
                              <p:par>
                                <p:cTn id="32" presetID="10" presetClass="entr" presetSubtype="0" fill="hold" nodeType="withEffect">
                                  <p:stCondLst>
                                    <p:cond delay="17000"/>
                                  </p:stCondLst>
                                  <p:childTnLst>
                                    <p:set>
                                      <p:cBhvr>
                                        <p:cTn id="33" dur="1" fill="hold">
                                          <p:stCondLst>
                                            <p:cond delay="0"/>
                                          </p:stCondLst>
                                        </p:cTn>
                                        <p:tgtEl>
                                          <p:spTgt spid="35">
                                            <p:txEl>
                                              <p:pRg st="2" end="2"/>
                                            </p:txEl>
                                          </p:spTgt>
                                        </p:tgtEl>
                                        <p:attrNameLst>
                                          <p:attrName>style.visibility</p:attrName>
                                        </p:attrNameLst>
                                      </p:cBhvr>
                                      <p:to>
                                        <p:strVal val="visible"/>
                                      </p:to>
                                    </p:set>
                                    <p:animEffect transition="in" filter="fade">
                                      <p:cBhvr>
                                        <p:cTn id="34" dur="500"/>
                                        <p:tgtEl>
                                          <p:spTgt spid="35">
                                            <p:txEl>
                                              <p:pRg st="2" end="2"/>
                                            </p:txEl>
                                          </p:spTgt>
                                        </p:tgtEl>
                                      </p:cBhvr>
                                    </p:animEffect>
                                  </p:childTnLst>
                                </p:cTn>
                              </p:par>
                              <p:par>
                                <p:cTn id="35" presetID="10" presetClass="entr" presetSubtype="0" fill="hold" nodeType="withEffect">
                                  <p:stCondLst>
                                    <p:cond delay="17000"/>
                                  </p:stCondLst>
                                  <p:childTnLst>
                                    <p:set>
                                      <p:cBhvr>
                                        <p:cTn id="36" dur="1" fill="hold">
                                          <p:stCondLst>
                                            <p:cond delay="0"/>
                                          </p:stCondLst>
                                        </p:cTn>
                                        <p:tgtEl>
                                          <p:spTgt spid="35">
                                            <p:txEl>
                                              <p:pRg st="3" end="3"/>
                                            </p:txEl>
                                          </p:spTgt>
                                        </p:tgtEl>
                                        <p:attrNameLst>
                                          <p:attrName>style.visibility</p:attrName>
                                        </p:attrNameLst>
                                      </p:cBhvr>
                                      <p:to>
                                        <p:strVal val="visible"/>
                                      </p:to>
                                    </p:set>
                                    <p:animEffect transition="in" filter="fade">
                                      <p:cBhvr>
                                        <p:cTn id="37"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2"/>
          <p:cNvPicPr preferRelativeResize="0"/>
          <p:nvPr/>
        </p:nvPicPr>
        <p:blipFill rotWithShape="1">
          <a:blip r:embed="rId3">
            <a:alphaModFix/>
          </a:blip>
          <a:srcRect/>
          <a:stretch/>
        </p:blipFill>
        <p:spPr>
          <a:xfrm>
            <a:off x="10270877" y="5519471"/>
            <a:ext cx="1560611" cy="1170978"/>
          </a:xfrm>
          <a:prstGeom prst="rect">
            <a:avLst/>
          </a:prstGeom>
          <a:noFill/>
          <a:ln>
            <a:noFill/>
          </a:ln>
        </p:spPr>
      </p:pic>
      <p:sp>
        <p:nvSpPr>
          <p:cNvPr id="43" name="Google Shape;43;p2"/>
          <p:cNvSpPr/>
          <p:nvPr/>
        </p:nvSpPr>
        <p:spPr>
          <a:xfrm>
            <a:off x="5284735" y="1606162"/>
            <a:ext cx="1678705" cy="4839109"/>
          </a:xfrm>
          <a:prstGeom prst="roundRect">
            <a:avLst>
              <a:gd name="adj" fmla="val 50000"/>
            </a:avLst>
          </a:prstGeom>
          <a:solidFill>
            <a:schemeClr val="accent6">
              <a:alpha val="14901"/>
            </a:schemeClr>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sp>
        <p:nvSpPr>
          <p:cNvPr id="44" name="Google Shape;44;p2"/>
          <p:cNvSpPr txBox="1"/>
          <p:nvPr/>
        </p:nvSpPr>
        <p:spPr>
          <a:xfrm>
            <a:off x="754380" y="189930"/>
            <a:ext cx="10668000" cy="767882"/>
          </a:xfrm>
          <a:prstGeom prst="rect">
            <a:avLst/>
          </a:prstGeom>
          <a:noFill/>
          <a:ln>
            <a:noFill/>
          </a:ln>
        </p:spPr>
        <p:txBody>
          <a:bodyPr spcFirstLastPara="1" wrap="square" lIns="45713" tIns="22850" rIns="45713" bIns="22850" anchor="b" anchorCtr="0">
            <a:spAutoFit/>
          </a:bodyPr>
          <a:lstStyle/>
          <a:p>
            <a:pPr algn="ctr">
              <a:lnSpc>
                <a:spcPct val="134285"/>
              </a:lnSpc>
            </a:pPr>
            <a:r>
              <a:rPr lang="en-US" sz="3500" b="1">
                <a:solidFill>
                  <a:srgbClr val="41A88C"/>
                </a:solidFill>
                <a:latin typeface="Century Schoolbook"/>
                <a:ea typeface="Century Schoolbook"/>
                <a:cs typeface="Century Schoolbook"/>
                <a:sym typeface="Century Schoolbook"/>
              </a:rPr>
              <a:t>What is </a:t>
            </a:r>
            <a:r>
              <a:rPr lang="en-US" sz="3500" b="1">
                <a:solidFill>
                  <a:srgbClr val="277BA1"/>
                </a:solidFill>
                <a:latin typeface="Century Schoolbook"/>
                <a:ea typeface="Century Schoolbook"/>
                <a:cs typeface="Century Schoolbook"/>
                <a:sym typeface="Century Schoolbook"/>
              </a:rPr>
              <a:t>Database?</a:t>
            </a:r>
            <a:endParaRPr sz="3500" b="1">
              <a:solidFill>
                <a:srgbClr val="277BA1"/>
              </a:solidFill>
              <a:latin typeface="Century Schoolbook"/>
              <a:ea typeface="Century Schoolbook"/>
              <a:cs typeface="Century Schoolbook"/>
              <a:sym typeface="Century Schoolbook"/>
            </a:endParaRPr>
          </a:p>
        </p:txBody>
      </p:sp>
      <p:sp>
        <p:nvSpPr>
          <p:cNvPr id="45" name="Google Shape;45;p2"/>
          <p:cNvSpPr txBox="1"/>
          <p:nvPr/>
        </p:nvSpPr>
        <p:spPr>
          <a:xfrm>
            <a:off x="7377150" y="2154921"/>
            <a:ext cx="3558835" cy="415478"/>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Usually controlled by a database management system (DBMS).</a:t>
            </a:r>
            <a:endParaRPr sz="1200">
              <a:solidFill>
                <a:schemeClr val="dk1"/>
              </a:solidFill>
              <a:latin typeface="Montserrat"/>
              <a:ea typeface="Montserrat"/>
              <a:cs typeface="Montserrat"/>
              <a:sym typeface="Montserrat"/>
            </a:endParaRPr>
          </a:p>
        </p:txBody>
      </p:sp>
      <p:sp>
        <p:nvSpPr>
          <p:cNvPr id="46" name="Google Shape;46;p2"/>
          <p:cNvSpPr txBox="1"/>
          <p:nvPr/>
        </p:nvSpPr>
        <p:spPr>
          <a:xfrm>
            <a:off x="7377149" y="3270526"/>
            <a:ext cx="3558835" cy="230812"/>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Data + DBMS = A database system.</a:t>
            </a:r>
            <a:endParaRPr sz="1200">
              <a:solidFill>
                <a:schemeClr val="dk1"/>
              </a:solidFill>
              <a:latin typeface="Montserrat"/>
              <a:ea typeface="Montserrat"/>
              <a:cs typeface="Montserrat"/>
              <a:sym typeface="Montserrat"/>
            </a:endParaRPr>
          </a:p>
        </p:txBody>
      </p:sp>
      <p:sp>
        <p:nvSpPr>
          <p:cNvPr id="47" name="Google Shape;47;p2"/>
          <p:cNvSpPr txBox="1"/>
          <p:nvPr/>
        </p:nvSpPr>
        <p:spPr>
          <a:xfrm>
            <a:off x="7381299" y="5319591"/>
            <a:ext cx="3558835" cy="415478"/>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Can operate a large amount of information by storing, retrieving, and managing data.</a:t>
            </a:r>
            <a:endParaRPr sz="1200">
              <a:solidFill>
                <a:schemeClr val="dk1"/>
              </a:solidFill>
              <a:latin typeface="Montserrat"/>
              <a:ea typeface="Montserrat"/>
              <a:cs typeface="Montserrat"/>
              <a:sym typeface="Montserrat"/>
            </a:endParaRPr>
          </a:p>
        </p:txBody>
      </p:sp>
      <p:sp>
        <p:nvSpPr>
          <p:cNvPr id="48" name="Google Shape;48;p2"/>
          <p:cNvSpPr txBox="1"/>
          <p:nvPr/>
        </p:nvSpPr>
        <p:spPr>
          <a:xfrm>
            <a:off x="858566" y="3286872"/>
            <a:ext cx="3091243" cy="292368"/>
          </a:xfrm>
          <a:prstGeom prst="rect">
            <a:avLst/>
          </a:prstGeom>
          <a:noFill/>
          <a:ln>
            <a:noFill/>
          </a:ln>
        </p:spPr>
        <p:txBody>
          <a:bodyPr spcFirstLastPara="1" wrap="square" lIns="45713" tIns="22850" rIns="45713" bIns="22850" anchor="b" anchorCtr="0">
            <a:spAutoFit/>
          </a:bodyPr>
          <a:lstStyle/>
          <a:p>
            <a:r>
              <a:rPr lang="en-US" sz="1600" b="1">
                <a:solidFill>
                  <a:schemeClr val="dk2"/>
                </a:solidFill>
                <a:latin typeface="Montserrat"/>
                <a:ea typeface="Montserrat"/>
                <a:cs typeface="Montserrat"/>
                <a:sym typeface="Montserrat"/>
              </a:rPr>
              <a:t>What is Database?</a:t>
            </a:r>
            <a:endParaRPr sz="1600" b="1">
              <a:solidFill>
                <a:schemeClr val="dk2"/>
              </a:solidFill>
              <a:latin typeface="Montserrat"/>
              <a:ea typeface="Montserrat"/>
              <a:cs typeface="Montserrat"/>
              <a:sym typeface="Montserrat"/>
            </a:endParaRPr>
          </a:p>
        </p:txBody>
      </p:sp>
      <p:sp>
        <p:nvSpPr>
          <p:cNvPr id="49" name="Google Shape;49;p2"/>
          <p:cNvSpPr txBox="1"/>
          <p:nvPr/>
        </p:nvSpPr>
        <p:spPr>
          <a:xfrm>
            <a:off x="862612" y="3624687"/>
            <a:ext cx="3091244" cy="877143"/>
          </a:xfrm>
          <a:prstGeom prst="rect">
            <a:avLst/>
          </a:prstGeom>
          <a:noFill/>
          <a:ln>
            <a:noFill/>
          </a:ln>
        </p:spPr>
        <p:txBody>
          <a:bodyPr spcFirstLastPara="1" wrap="square" lIns="45713" tIns="22850" rIns="45713" bIns="22850" anchor="t" anchorCtr="0">
            <a:spAutoFit/>
          </a:bodyPr>
          <a:lstStyle/>
          <a:p>
            <a:pPr>
              <a:lnSpc>
                <a:spcPct val="150000"/>
              </a:lnSpc>
            </a:pPr>
            <a:r>
              <a:rPr lang="en-US" sz="1200">
                <a:solidFill>
                  <a:schemeClr val="dk1"/>
                </a:solidFill>
                <a:latin typeface="Montserrat"/>
                <a:ea typeface="Montserrat"/>
                <a:cs typeface="Montserrat"/>
                <a:sym typeface="Montserrat"/>
              </a:rPr>
              <a:t>An organized collection of structured information, or data stored in a computer system</a:t>
            </a:r>
            <a:r>
              <a:rPr lang="en-US" sz="1200">
                <a:solidFill>
                  <a:schemeClr val="dk1"/>
                </a:solidFill>
                <a:latin typeface="Times New Roman"/>
                <a:ea typeface="Times New Roman"/>
                <a:cs typeface="Times New Roman"/>
                <a:sym typeface="Times New Roman"/>
              </a:rPr>
              <a:t>.</a:t>
            </a:r>
            <a:endParaRPr sz="1200">
              <a:solidFill>
                <a:schemeClr val="dk1"/>
              </a:solidFill>
              <a:latin typeface="Montserrat"/>
              <a:ea typeface="Montserrat"/>
              <a:cs typeface="Montserrat"/>
              <a:sym typeface="Montserrat"/>
            </a:endParaRPr>
          </a:p>
        </p:txBody>
      </p:sp>
      <p:sp>
        <p:nvSpPr>
          <p:cNvPr id="50" name="Google Shape;50;p2"/>
          <p:cNvSpPr txBox="1"/>
          <p:nvPr/>
        </p:nvSpPr>
        <p:spPr>
          <a:xfrm>
            <a:off x="7381299" y="4319523"/>
            <a:ext cx="3558835" cy="415478"/>
          </a:xfrm>
          <a:prstGeom prst="rect">
            <a:avLst/>
          </a:prstGeom>
          <a:noFill/>
          <a:ln>
            <a:noFill/>
          </a:ln>
        </p:spPr>
        <p:txBody>
          <a:bodyPr spcFirstLastPara="1" wrap="square" lIns="45713" tIns="22850" rIns="45713" bIns="22850" anchor="t" anchorCtr="0">
            <a:spAutoFit/>
          </a:bodyPr>
          <a:lstStyle/>
          <a:p>
            <a:pPr algn="just"/>
            <a:r>
              <a:rPr lang="en-US" sz="1200">
                <a:solidFill>
                  <a:schemeClr val="dk1"/>
                </a:solidFill>
                <a:latin typeface="Montserrat"/>
                <a:ea typeface="Montserrat"/>
                <a:cs typeface="Montserrat"/>
                <a:sym typeface="Montserrat"/>
              </a:rPr>
              <a:t>Can organize data into structures such as tables or collections.</a:t>
            </a:r>
            <a:endParaRPr sz="1200">
              <a:solidFill>
                <a:schemeClr val="dk1"/>
              </a:solidFill>
              <a:latin typeface="Montserrat"/>
              <a:ea typeface="Montserrat"/>
              <a:cs typeface="Montserrat"/>
              <a:sym typeface="Montserrat"/>
            </a:endParaRPr>
          </a:p>
        </p:txBody>
      </p:sp>
      <p:cxnSp>
        <p:nvCxnSpPr>
          <p:cNvPr id="51" name="Google Shape;51;p2"/>
          <p:cNvCxnSpPr/>
          <p:nvPr/>
        </p:nvCxnSpPr>
        <p:spPr>
          <a:xfrm>
            <a:off x="6593337" y="3412433"/>
            <a:ext cx="787962" cy="0"/>
          </a:xfrm>
          <a:prstGeom prst="straightConnector1">
            <a:avLst/>
          </a:prstGeom>
          <a:noFill/>
          <a:ln w="38100" cap="flat" cmpd="sng">
            <a:solidFill>
              <a:schemeClr val="accent6"/>
            </a:solidFill>
            <a:prstDash val="solid"/>
            <a:round/>
            <a:headEnd type="none" w="sm" len="sm"/>
            <a:tailEnd type="none" w="sm" len="sm"/>
          </a:ln>
        </p:spPr>
      </p:cxnSp>
      <p:cxnSp>
        <p:nvCxnSpPr>
          <p:cNvPr id="52" name="Google Shape;52;p2"/>
          <p:cNvCxnSpPr/>
          <p:nvPr/>
        </p:nvCxnSpPr>
        <p:spPr>
          <a:xfrm>
            <a:off x="6580147" y="4552191"/>
            <a:ext cx="787962" cy="0"/>
          </a:xfrm>
          <a:prstGeom prst="straightConnector1">
            <a:avLst/>
          </a:prstGeom>
          <a:noFill/>
          <a:ln w="38100" cap="flat" cmpd="sng">
            <a:solidFill>
              <a:schemeClr val="accent6"/>
            </a:solidFill>
            <a:prstDash val="solid"/>
            <a:round/>
            <a:headEnd type="none" w="sm" len="sm"/>
            <a:tailEnd type="none" w="sm" len="sm"/>
          </a:ln>
        </p:spPr>
      </p:cxnSp>
      <p:cxnSp>
        <p:nvCxnSpPr>
          <p:cNvPr id="53" name="Google Shape;53;p2"/>
          <p:cNvCxnSpPr/>
          <p:nvPr/>
        </p:nvCxnSpPr>
        <p:spPr>
          <a:xfrm>
            <a:off x="6565868" y="2331883"/>
            <a:ext cx="787962" cy="0"/>
          </a:xfrm>
          <a:prstGeom prst="straightConnector1">
            <a:avLst/>
          </a:prstGeom>
          <a:noFill/>
          <a:ln w="38100" cap="flat" cmpd="sng">
            <a:solidFill>
              <a:schemeClr val="accent6"/>
            </a:solidFill>
            <a:prstDash val="solid"/>
            <a:round/>
            <a:headEnd type="none" w="sm" len="sm"/>
            <a:tailEnd type="none" w="sm" len="sm"/>
          </a:ln>
        </p:spPr>
      </p:cxnSp>
      <p:cxnSp>
        <p:nvCxnSpPr>
          <p:cNvPr id="54" name="Google Shape;54;p2"/>
          <p:cNvCxnSpPr/>
          <p:nvPr/>
        </p:nvCxnSpPr>
        <p:spPr>
          <a:xfrm>
            <a:off x="6593337" y="5586152"/>
            <a:ext cx="787962" cy="0"/>
          </a:xfrm>
          <a:prstGeom prst="straightConnector1">
            <a:avLst/>
          </a:prstGeom>
          <a:noFill/>
          <a:ln w="38100" cap="flat" cmpd="sng">
            <a:solidFill>
              <a:schemeClr val="accent6"/>
            </a:solidFill>
            <a:prstDash val="solid"/>
            <a:round/>
            <a:headEnd type="none" w="sm" len="sm"/>
            <a:tailEnd type="none" w="sm" len="sm"/>
          </a:ln>
        </p:spPr>
      </p:cxnSp>
      <p:grpSp>
        <p:nvGrpSpPr>
          <p:cNvPr id="55" name="Google Shape;55;p2"/>
          <p:cNvGrpSpPr/>
          <p:nvPr/>
        </p:nvGrpSpPr>
        <p:grpSpPr>
          <a:xfrm>
            <a:off x="5648703" y="5104334"/>
            <a:ext cx="914400" cy="914400"/>
            <a:chOff x="11259185" y="10324947"/>
            <a:chExt cx="1828800" cy="1828800"/>
          </a:xfrm>
        </p:grpSpPr>
        <p:sp>
          <p:nvSpPr>
            <p:cNvPr id="56" name="Google Shape;56;p2"/>
            <p:cNvSpPr/>
            <p:nvPr/>
          </p:nvSpPr>
          <p:spPr>
            <a:xfrm>
              <a:off x="11259185" y="10324947"/>
              <a:ext cx="1828800" cy="1828800"/>
            </a:xfrm>
            <a:custGeom>
              <a:avLst/>
              <a:gdLst/>
              <a:ahLst/>
              <a:cxnLst/>
              <a:rect l="l" t="t" r="r" b="b"/>
              <a:pathLst>
                <a:path w="1910" h="1912" extrusionOk="0">
                  <a:moveTo>
                    <a:pt x="1910" y="956"/>
                  </a:moveTo>
                  <a:cubicBezTo>
                    <a:pt x="1910" y="1484"/>
                    <a:pt x="1483" y="1912"/>
                    <a:pt x="955" y="1912"/>
                  </a:cubicBezTo>
                  <a:cubicBezTo>
                    <a:pt x="427" y="1912"/>
                    <a:pt x="0" y="1484"/>
                    <a:pt x="0" y="956"/>
                  </a:cubicBezTo>
                  <a:cubicBezTo>
                    <a:pt x="0" y="429"/>
                    <a:pt x="427" y="0"/>
                    <a:pt x="955" y="0"/>
                  </a:cubicBezTo>
                  <a:cubicBezTo>
                    <a:pt x="1483" y="0"/>
                    <a:pt x="1910" y="429"/>
                    <a:pt x="1910" y="956"/>
                  </a:cubicBezTo>
                  <a:close/>
                </a:path>
              </a:pathLst>
            </a:custGeom>
            <a:solidFill>
              <a:srgbClr val="5DB59D"/>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57" name="Google Shape;57;p2"/>
            <p:cNvPicPr preferRelativeResize="0"/>
            <p:nvPr/>
          </p:nvPicPr>
          <p:blipFill rotWithShape="1">
            <a:blip r:embed="rId4">
              <a:alphaModFix/>
            </a:blip>
            <a:srcRect/>
            <a:stretch/>
          </p:blipFill>
          <p:spPr>
            <a:xfrm>
              <a:off x="11599817" y="10642723"/>
              <a:ext cx="1103508" cy="1196788"/>
            </a:xfrm>
            <a:prstGeom prst="rect">
              <a:avLst/>
            </a:prstGeom>
            <a:noFill/>
            <a:ln>
              <a:noFill/>
            </a:ln>
          </p:spPr>
        </p:pic>
      </p:grpSp>
      <p:grpSp>
        <p:nvGrpSpPr>
          <p:cNvPr id="58" name="Google Shape;58;p2"/>
          <p:cNvGrpSpPr/>
          <p:nvPr/>
        </p:nvGrpSpPr>
        <p:grpSpPr>
          <a:xfrm>
            <a:off x="5637696" y="2895620"/>
            <a:ext cx="914400" cy="914400"/>
            <a:chOff x="11200843" y="5951700"/>
            <a:chExt cx="1828800" cy="1828800"/>
          </a:xfrm>
        </p:grpSpPr>
        <p:sp>
          <p:nvSpPr>
            <p:cNvPr id="59" name="Google Shape;59;p2"/>
            <p:cNvSpPr/>
            <p:nvPr/>
          </p:nvSpPr>
          <p:spPr>
            <a:xfrm>
              <a:off x="11200843" y="5951700"/>
              <a:ext cx="1828800" cy="1828800"/>
            </a:xfrm>
            <a:custGeom>
              <a:avLst/>
              <a:gdLst/>
              <a:ahLst/>
              <a:cxnLst/>
              <a:rect l="l" t="t" r="r" b="b"/>
              <a:pathLst>
                <a:path w="1910" h="1912" extrusionOk="0">
                  <a:moveTo>
                    <a:pt x="1910" y="956"/>
                  </a:moveTo>
                  <a:cubicBezTo>
                    <a:pt x="1910" y="1483"/>
                    <a:pt x="1483" y="1912"/>
                    <a:pt x="955" y="1912"/>
                  </a:cubicBezTo>
                  <a:cubicBezTo>
                    <a:pt x="427" y="1912"/>
                    <a:pt x="0" y="1483"/>
                    <a:pt x="0" y="956"/>
                  </a:cubicBezTo>
                  <a:cubicBezTo>
                    <a:pt x="0" y="429"/>
                    <a:pt x="427" y="0"/>
                    <a:pt x="955" y="0"/>
                  </a:cubicBezTo>
                  <a:cubicBezTo>
                    <a:pt x="1483" y="0"/>
                    <a:pt x="1910" y="429"/>
                    <a:pt x="1910" y="956"/>
                  </a:cubicBezTo>
                  <a:close/>
                </a:path>
              </a:pathLst>
            </a:custGeom>
            <a:solidFill>
              <a:schemeClr val="accent2"/>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60" name="Google Shape;60;p2"/>
            <p:cNvPicPr preferRelativeResize="0"/>
            <p:nvPr/>
          </p:nvPicPr>
          <p:blipFill rotWithShape="1">
            <a:blip r:embed="rId5">
              <a:alphaModFix/>
            </a:blip>
            <a:srcRect/>
            <a:stretch/>
          </p:blipFill>
          <p:spPr>
            <a:xfrm>
              <a:off x="11534230" y="6285078"/>
              <a:ext cx="1162026" cy="1162026"/>
            </a:xfrm>
            <a:prstGeom prst="rect">
              <a:avLst/>
            </a:prstGeom>
            <a:noFill/>
            <a:ln>
              <a:noFill/>
            </a:ln>
          </p:spPr>
        </p:pic>
      </p:grpSp>
      <p:grpSp>
        <p:nvGrpSpPr>
          <p:cNvPr id="61" name="Google Shape;61;p2"/>
          <p:cNvGrpSpPr/>
          <p:nvPr/>
        </p:nvGrpSpPr>
        <p:grpSpPr>
          <a:xfrm>
            <a:off x="5620173" y="3998784"/>
            <a:ext cx="914400" cy="914400"/>
            <a:chOff x="11259185" y="8099612"/>
            <a:chExt cx="1828800" cy="1828800"/>
          </a:xfrm>
        </p:grpSpPr>
        <p:sp>
          <p:nvSpPr>
            <p:cNvPr id="62" name="Google Shape;62;p2"/>
            <p:cNvSpPr/>
            <p:nvPr/>
          </p:nvSpPr>
          <p:spPr>
            <a:xfrm>
              <a:off x="11259185" y="8099612"/>
              <a:ext cx="1828800" cy="1828800"/>
            </a:xfrm>
            <a:custGeom>
              <a:avLst/>
              <a:gdLst/>
              <a:ahLst/>
              <a:cxnLst/>
              <a:rect l="l" t="t" r="r" b="b"/>
              <a:pathLst>
                <a:path w="1910" h="1911" extrusionOk="0">
                  <a:moveTo>
                    <a:pt x="1910" y="955"/>
                  </a:moveTo>
                  <a:cubicBezTo>
                    <a:pt x="1910" y="1483"/>
                    <a:pt x="1483" y="1911"/>
                    <a:pt x="955" y="1911"/>
                  </a:cubicBezTo>
                  <a:cubicBezTo>
                    <a:pt x="427" y="1911"/>
                    <a:pt x="0" y="1483"/>
                    <a:pt x="0" y="955"/>
                  </a:cubicBezTo>
                  <a:cubicBezTo>
                    <a:pt x="0" y="428"/>
                    <a:pt x="427" y="0"/>
                    <a:pt x="955" y="0"/>
                  </a:cubicBezTo>
                  <a:cubicBezTo>
                    <a:pt x="1483" y="0"/>
                    <a:pt x="1910" y="428"/>
                    <a:pt x="1910" y="955"/>
                  </a:cubicBezTo>
                  <a:close/>
                </a:path>
              </a:pathLst>
            </a:custGeom>
            <a:solidFill>
              <a:srgbClr val="8FBE6D"/>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63" name="Google Shape;63;p2"/>
            <p:cNvPicPr preferRelativeResize="0"/>
            <p:nvPr/>
          </p:nvPicPr>
          <p:blipFill rotWithShape="1">
            <a:blip r:embed="rId6">
              <a:alphaModFix/>
            </a:blip>
            <a:srcRect/>
            <a:stretch/>
          </p:blipFill>
          <p:spPr>
            <a:xfrm>
              <a:off x="11599817" y="8500219"/>
              <a:ext cx="1103508" cy="1150149"/>
            </a:xfrm>
            <a:prstGeom prst="rect">
              <a:avLst/>
            </a:prstGeom>
            <a:noFill/>
            <a:ln>
              <a:noFill/>
            </a:ln>
          </p:spPr>
        </p:pic>
      </p:grpSp>
      <p:grpSp>
        <p:nvGrpSpPr>
          <p:cNvPr id="64" name="Google Shape;64;p2"/>
          <p:cNvGrpSpPr/>
          <p:nvPr/>
        </p:nvGrpSpPr>
        <p:grpSpPr>
          <a:xfrm>
            <a:off x="5620173" y="1833806"/>
            <a:ext cx="914400" cy="914400"/>
            <a:chOff x="11200843" y="3722866"/>
            <a:chExt cx="1828800" cy="1828800"/>
          </a:xfrm>
        </p:grpSpPr>
        <p:sp>
          <p:nvSpPr>
            <p:cNvPr id="65" name="Google Shape;65;p2"/>
            <p:cNvSpPr/>
            <p:nvPr/>
          </p:nvSpPr>
          <p:spPr>
            <a:xfrm>
              <a:off x="11200843" y="3722866"/>
              <a:ext cx="1828800" cy="1828800"/>
            </a:xfrm>
            <a:custGeom>
              <a:avLst/>
              <a:gdLst/>
              <a:ahLst/>
              <a:cxnLst/>
              <a:rect l="l" t="t" r="r" b="b"/>
              <a:pathLst>
                <a:path w="1910" h="1911" extrusionOk="0">
                  <a:moveTo>
                    <a:pt x="1910" y="955"/>
                  </a:moveTo>
                  <a:cubicBezTo>
                    <a:pt x="1910" y="1483"/>
                    <a:pt x="1483" y="1911"/>
                    <a:pt x="955" y="1911"/>
                  </a:cubicBezTo>
                  <a:cubicBezTo>
                    <a:pt x="427" y="1911"/>
                    <a:pt x="0" y="1483"/>
                    <a:pt x="0" y="955"/>
                  </a:cubicBezTo>
                  <a:cubicBezTo>
                    <a:pt x="0" y="428"/>
                    <a:pt x="427" y="0"/>
                    <a:pt x="955" y="0"/>
                  </a:cubicBezTo>
                  <a:cubicBezTo>
                    <a:pt x="1483" y="0"/>
                    <a:pt x="1910" y="428"/>
                    <a:pt x="1910" y="955"/>
                  </a:cubicBezTo>
                  <a:close/>
                </a:path>
              </a:pathLst>
            </a:custGeom>
            <a:solidFill>
              <a:schemeClr val="accent1"/>
            </a:solidFill>
            <a:ln>
              <a:noFill/>
            </a:ln>
          </p:spPr>
          <p:txBody>
            <a:bodyPr spcFirstLastPara="1" wrap="square" lIns="45000" tIns="22500" rIns="45000" bIns="22500" anchor="ctr" anchorCtr="1">
              <a:noAutofit/>
            </a:bodyPr>
            <a:lstStyle/>
            <a:p>
              <a:pPr>
                <a:buClr>
                  <a:schemeClr val="dk1"/>
                </a:buClr>
                <a:buSzPts val="1800"/>
              </a:pPr>
              <a:endParaRPr sz="900">
                <a:solidFill>
                  <a:schemeClr val="dk1"/>
                </a:solidFill>
                <a:latin typeface="Arial"/>
                <a:ea typeface="Arial"/>
                <a:cs typeface="Arial"/>
                <a:sym typeface="Arial"/>
              </a:endParaRPr>
            </a:p>
          </p:txBody>
        </p:sp>
        <p:pic>
          <p:nvPicPr>
            <p:cNvPr id="66" name="Google Shape;66;p2"/>
            <p:cNvPicPr preferRelativeResize="0"/>
            <p:nvPr/>
          </p:nvPicPr>
          <p:blipFill rotWithShape="1">
            <a:blip r:embed="rId7">
              <a:alphaModFix/>
            </a:blip>
            <a:srcRect/>
            <a:stretch/>
          </p:blipFill>
          <p:spPr>
            <a:xfrm>
              <a:off x="11599817" y="4102936"/>
              <a:ext cx="1103508" cy="1029608"/>
            </a:xfrm>
            <a:prstGeom prst="rect">
              <a:avLst/>
            </a:prstGeom>
            <a:noFill/>
            <a:ln>
              <a:noFill/>
            </a:ln>
          </p:spPr>
        </p:pic>
      </p:grpSp>
      <p:pic>
        <p:nvPicPr>
          <p:cNvPr id="67" name="Google Shape;67;p2"/>
          <p:cNvPicPr preferRelativeResize="0"/>
          <p:nvPr/>
        </p:nvPicPr>
        <p:blipFill rotWithShape="1">
          <a:blip r:embed="rId8">
            <a:alphaModFix/>
          </a:blip>
          <a:srcRect/>
          <a:stretch/>
        </p:blipFill>
        <p:spPr>
          <a:xfrm>
            <a:off x="858563" y="4552188"/>
            <a:ext cx="2478413" cy="20283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30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40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80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000"/>
                                        <p:tgtEl>
                                          <p:spTgt spid="43"/>
                                        </p:tgtEl>
                                      </p:cBhvr>
                                    </p:animEffect>
                                  </p:childTnLst>
                                </p:cTn>
                              </p:par>
                              <p:par>
                                <p:cTn id="17" presetID="1" presetClass="entr" presetSubtype="0" fill="hold" nodeType="withEffect">
                                  <p:stCondLst>
                                    <p:cond delay="10000"/>
                                  </p:stCondLst>
                                  <p:childTnLst>
                                    <p:set>
                                      <p:cBhvr>
                                        <p:cTn id="18" dur="1" fill="hold">
                                          <p:stCondLst>
                                            <p:cond delay="0"/>
                                          </p:stCondLst>
                                        </p:cTn>
                                        <p:tgtEl>
                                          <p:spTgt spid="67"/>
                                        </p:tgtEl>
                                        <p:attrNameLst>
                                          <p:attrName>style.visibility</p:attrName>
                                        </p:attrNameLst>
                                      </p:cBhvr>
                                      <p:to>
                                        <p:strVal val="visible"/>
                                      </p:to>
                                    </p:set>
                                  </p:childTnLst>
                                </p:cTn>
                              </p:par>
                              <p:par>
                                <p:cTn id="19" presetID="10" presetClass="exit" presetSubtype="0" fill="hold" nodeType="withEffect">
                                  <p:stCondLst>
                                    <p:cond delay="15000"/>
                                  </p:stCondLst>
                                  <p:childTnLst>
                                    <p:animEffect transition="out" filter="fade">
                                      <p:cBhvr>
                                        <p:cTn id="20" dur="500"/>
                                        <p:tgtEl>
                                          <p:spTgt spid="67"/>
                                        </p:tgtEl>
                                      </p:cBhvr>
                                    </p:animEffect>
                                    <p:set>
                                      <p:cBhvr>
                                        <p:cTn id="21" dur="1" fill="hold">
                                          <p:stCondLst>
                                            <p:cond delay="500"/>
                                          </p:stCondLst>
                                        </p:cTn>
                                        <p:tgtEl>
                                          <p:spTgt spid="67"/>
                                        </p:tgtEl>
                                        <p:attrNameLst>
                                          <p:attrName>style.visibility</p:attrName>
                                        </p:attrNameLst>
                                      </p:cBhvr>
                                      <p:to>
                                        <p:strVal val="hidden"/>
                                      </p:to>
                                    </p:set>
                                  </p:childTnLst>
                                </p:cTn>
                              </p:par>
                              <p:par>
                                <p:cTn id="22" presetID="10" presetClass="entr" presetSubtype="0" fill="hold" nodeType="withEffect">
                                  <p:stCondLst>
                                    <p:cond delay="175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000"/>
                                        <p:tgtEl>
                                          <p:spTgt spid="64"/>
                                        </p:tgtEl>
                                      </p:cBhvr>
                                    </p:animEffect>
                                  </p:childTnLst>
                                </p:cTn>
                              </p:par>
                              <p:par>
                                <p:cTn id="25" presetID="10" presetClass="entr" presetSubtype="0" fill="hold" nodeType="withEffect">
                                  <p:stCondLst>
                                    <p:cond delay="180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185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240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2000"/>
                                        <p:tgtEl>
                                          <p:spTgt spid="58"/>
                                        </p:tgtEl>
                                      </p:cBhvr>
                                    </p:animEffect>
                                  </p:childTnLst>
                                </p:cTn>
                              </p:par>
                              <p:par>
                                <p:cTn id="34" presetID="10" presetClass="entr" presetSubtype="0" fill="hold" nodeType="withEffect">
                                  <p:stCondLst>
                                    <p:cond delay="2500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2500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310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2000"/>
                                        <p:tgtEl>
                                          <p:spTgt spid="61"/>
                                        </p:tgtEl>
                                      </p:cBhvr>
                                    </p:animEffect>
                                  </p:childTnLst>
                                </p:cTn>
                              </p:par>
                              <p:par>
                                <p:cTn id="43" presetID="10" presetClass="entr" presetSubtype="0" fill="hold" nodeType="withEffect">
                                  <p:stCondLst>
                                    <p:cond delay="320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nodeType="withEffect">
                                  <p:stCondLst>
                                    <p:cond delay="3200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nodeType="withEffect">
                                  <p:stCondLst>
                                    <p:cond delay="53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2000"/>
                                        <p:tgtEl>
                                          <p:spTgt spid="55"/>
                                        </p:tgtEl>
                                      </p:cBhvr>
                                    </p:animEffect>
                                  </p:childTnLst>
                                </p:cTn>
                              </p:par>
                              <p:par>
                                <p:cTn id="52" presetID="10" presetClass="entr" presetSubtype="0" fill="hold" nodeType="withEffect">
                                  <p:stCondLst>
                                    <p:cond delay="530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540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3"/>
          <p:cNvPicPr preferRelativeResize="0"/>
          <p:nvPr/>
        </p:nvPicPr>
        <p:blipFill rotWithShape="1">
          <a:blip r:embed="rId3">
            <a:alphaModFix/>
          </a:blip>
          <a:srcRect/>
          <a:stretch/>
        </p:blipFill>
        <p:spPr>
          <a:xfrm>
            <a:off x="10270877" y="5519471"/>
            <a:ext cx="1560611" cy="1170978"/>
          </a:xfrm>
          <a:prstGeom prst="rect">
            <a:avLst/>
          </a:prstGeom>
          <a:noFill/>
          <a:ln>
            <a:noFill/>
          </a:ln>
        </p:spPr>
      </p:pic>
      <p:sp>
        <p:nvSpPr>
          <p:cNvPr id="74" name="Google Shape;74;p3"/>
          <p:cNvSpPr/>
          <p:nvPr/>
        </p:nvSpPr>
        <p:spPr>
          <a:xfrm>
            <a:off x="3148940" y="3033001"/>
            <a:ext cx="4762" cy="3174"/>
          </a:xfrm>
          <a:custGeom>
            <a:avLst/>
            <a:gdLst/>
            <a:ahLst/>
            <a:cxnLst/>
            <a:rect l="l" t="t" r="r" b="b"/>
            <a:pathLst>
              <a:path w="1" h="1" extrusionOk="0">
                <a:moveTo>
                  <a:pt x="0" y="1"/>
                </a:moveTo>
                <a:cubicBezTo>
                  <a:pt x="1" y="1"/>
                  <a:pt x="1" y="1"/>
                  <a:pt x="1" y="1"/>
                </a:cubicBezTo>
                <a:cubicBezTo>
                  <a:pt x="1" y="0"/>
                  <a:pt x="1" y="0"/>
                  <a:pt x="1" y="0"/>
                </a:cubicBezTo>
                <a:cubicBezTo>
                  <a:pt x="1" y="0"/>
                  <a:pt x="0" y="1"/>
                  <a:pt x="0" y="1"/>
                </a:cubicBezTo>
                <a:close/>
              </a:path>
            </a:pathLst>
          </a:custGeom>
          <a:solidFill>
            <a:schemeClr val="accent2"/>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sp>
        <p:nvSpPr>
          <p:cNvPr id="75" name="Google Shape;75;p3"/>
          <p:cNvSpPr/>
          <p:nvPr/>
        </p:nvSpPr>
        <p:spPr>
          <a:xfrm>
            <a:off x="1680727" y="2630025"/>
            <a:ext cx="1118095" cy="161583"/>
          </a:xfrm>
          <a:prstGeom prst="rect">
            <a:avLst/>
          </a:prstGeom>
          <a:noFill/>
          <a:ln>
            <a:noFill/>
          </a:ln>
        </p:spPr>
        <p:txBody>
          <a:bodyPr spcFirstLastPara="1" wrap="square" lIns="0" tIns="0" rIns="0" bIns="0" anchor="t" anchorCtr="0">
            <a:spAutoFit/>
          </a:bodyPr>
          <a:lstStyle/>
          <a:p>
            <a:r>
              <a:rPr lang="en-US" sz="1050" b="1">
                <a:solidFill>
                  <a:schemeClr val="lt2"/>
                </a:solidFill>
                <a:latin typeface="Montserrat SemiBold"/>
                <a:ea typeface="Montserrat SemiBold"/>
                <a:cs typeface="Montserrat SemiBold"/>
                <a:sym typeface="Montserrat SemiBold"/>
              </a:rPr>
              <a:t>Object Oriented</a:t>
            </a:r>
            <a:endParaRPr sz="1600">
              <a:solidFill>
                <a:schemeClr val="lt2"/>
              </a:solidFill>
              <a:latin typeface="Montserrat SemiBold"/>
              <a:ea typeface="Montserrat SemiBold"/>
              <a:cs typeface="Montserrat SemiBold"/>
              <a:sym typeface="Montserrat SemiBold"/>
            </a:endParaRPr>
          </a:p>
        </p:txBody>
      </p:sp>
      <p:sp>
        <p:nvSpPr>
          <p:cNvPr id="76" name="Google Shape;76;p3"/>
          <p:cNvSpPr/>
          <p:nvPr/>
        </p:nvSpPr>
        <p:spPr>
          <a:xfrm>
            <a:off x="10671821" y="2999752"/>
            <a:ext cx="4762" cy="3174"/>
          </a:xfrm>
          <a:custGeom>
            <a:avLst/>
            <a:gdLst/>
            <a:ahLst/>
            <a:cxnLst/>
            <a:rect l="l" t="t" r="r" b="b"/>
            <a:pathLst>
              <a:path w="1" h="1" extrusionOk="0">
                <a:moveTo>
                  <a:pt x="0" y="1"/>
                </a:moveTo>
                <a:cubicBezTo>
                  <a:pt x="1" y="1"/>
                  <a:pt x="1" y="1"/>
                  <a:pt x="1" y="1"/>
                </a:cubicBezTo>
                <a:cubicBezTo>
                  <a:pt x="1" y="0"/>
                  <a:pt x="1" y="0"/>
                  <a:pt x="1" y="0"/>
                </a:cubicBezTo>
                <a:cubicBezTo>
                  <a:pt x="1" y="0"/>
                  <a:pt x="0" y="1"/>
                  <a:pt x="0" y="1"/>
                </a:cubicBezTo>
                <a:close/>
              </a:path>
            </a:pathLst>
          </a:custGeom>
          <a:solidFill>
            <a:schemeClr val="accent2"/>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sp>
        <p:nvSpPr>
          <p:cNvPr id="77" name="Google Shape;77;p3"/>
          <p:cNvSpPr txBox="1"/>
          <p:nvPr/>
        </p:nvSpPr>
        <p:spPr>
          <a:xfrm>
            <a:off x="663019" y="220974"/>
            <a:ext cx="10668000" cy="767882"/>
          </a:xfrm>
          <a:prstGeom prst="rect">
            <a:avLst/>
          </a:prstGeom>
          <a:noFill/>
          <a:ln>
            <a:noFill/>
          </a:ln>
        </p:spPr>
        <p:txBody>
          <a:bodyPr spcFirstLastPara="1" wrap="square" lIns="45713" tIns="22850" rIns="45713" bIns="22850" anchor="b" anchorCtr="0">
            <a:spAutoFit/>
          </a:bodyPr>
          <a:lstStyle/>
          <a:p>
            <a:pPr algn="ctr">
              <a:lnSpc>
                <a:spcPct val="134285"/>
              </a:lnSpc>
            </a:pPr>
            <a:r>
              <a:rPr lang="en-US" sz="3500" b="1">
                <a:solidFill>
                  <a:srgbClr val="277BA1"/>
                </a:solidFill>
                <a:latin typeface="Century Schoolbook"/>
                <a:ea typeface="Century Schoolbook"/>
                <a:cs typeface="Century Schoolbook"/>
                <a:sym typeface="Century Schoolbook"/>
              </a:rPr>
              <a:t>Why </a:t>
            </a:r>
            <a:r>
              <a:rPr lang="en-US" sz="3500" b="1">
                <a:solidFill>
                  <a:schemeClr val="accent2"/>
                </a:solidFill>
                <a:latin typeface="Century Schoolbook"/>
                <a:ea typeface="Century Schoolbook"/>
                <a:cs typeface="Century Schoolbook"/>
                <a:sym typeface="Century Schoolbook"/>
              </a:rPr>
              <a:t>Databases important?</a:t>
            </a:r>
            <a:endParaRPr sz="3500" b="1">
              <a:solidFill>
                <a:schemeClr val="accent2"/>
              </a:solidFill>
              <a:latin typeface="Century Schoolbook"/>
              <a:ea typeface="Century Schoolbook"/>
              <a:cs typeface="Century Schoolbook"/>
              <a:sym typeface="Century Schoolbook"/>
            </a:endParaRPr>
          </a:p>
        </p:txBody>
      </p:sp>
      <p:grpSp>
        <p:nvGrpSpPr>
          <p:cNvPr id="78" name="Google Shape;78;p3"/>
          <p:cNvGrpSpPr/>
          <p:nvPr/>
        </p:nvGrpSpPr>
        <p:grpSpPr>
          <a:xfrm>
            <a:off x="5244316" y="2539058"/>
            <a:ext cx="1943864" cy="1826140"/>
            <a:chOff x="9990852" y="4789517"/>
            <a:chExt cx="3887728" cy="3652280"/>
          </a:xfrm>
        </p:grpSpPr>
        <p:sp>
          <p:nvSpPr>
            <p:cNvPr id="79" name="Google Shape;79;p3"/>
            <p:cNvSpPr/>
            <p:nvPr/>
          </p:nvSpPr>
          <p:spPr>
            <a:xfrm>
              <a:off x="9990852" y="4789517"/>
              <a:ext cx="3887728" cy="3652280"/>
            </a:xfrm>
            <a:prstGeom prst="ellipse">
              <a:avLst/>
            </a:prstGeom>
            <a:solidFill>
              <a:schemeClr val="accent3"/>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sp>
          <p:nvSpPr>
            <p:cNvPr id="80" name="Google Shape;80;p3"/>
            <p:cNvSpPr/>
            <p:nvPr/>
          </p:nvSpPr>
          <p:spPr>
            <a:xfrm>
              <a:off x="10323191" y="5159122"/>
              <a:ext cx="3202059" cy="2920407"/>
            </a:xfrm>
            <a:prstGeom prst="ellipse">
              <a:avLst/>
            </a:prstGeom>
            <a:solidFill>
              <a:schemeClr val="lt1"/>
            </a:solidFill>
            <a:ln>
              <a:noFill/>
            </a:ln>
          </p:spPr>
          <p:txBody>
            <a:bodyPr spcFirstLastPara="1" wrap="square" lIns="91413" tIns="45700" rIns="91413" bIns="45700" anchor="t" anchorCtr="0">
              <a:noAutofit/>
            </a:bodyPr>
            <a:lstStyle/>
            <a:p>
              <a:endParaRPr sz="3600">
                <a:solidFill>
                  <a:schemeClr val="dk1"/>
                </a:solidFill>
                <a:latin typeface="Calibri"/>
                <a:ea typeface="Calibri"/>
                <a:cs typeface="Calibri"/>
                <a:sym typeface="Calibri"/>
              </a:endParaRPr>
            </a:p>
          </p:txBody>
        </p:sp>
      </p:grpSp>
      <p:pic>
        <p:nvPicPr>
          <p:cNvPr id="81" name="Google Shape;81;p3"/>
          <p:cNvPicPr preferRelativeResize="0"/>
          <p:nvPr/>
        </p:nvPicPr>
        <p:blipFill rotWithShape="1">
          <a:blip r:embed="rId4">
            <a:alphaModFix/>
          </a:blip>
          <a:srcRect/>
          <a:stretch/>
        </p:blipFill>
        <p:spPr>
          <a:xfrm>
            <a:off x="5684494" y="2892703"/>
            <a:ext cx="1118850" cy="1118850"/>
          </a:xfrm>
          <a:prstGeom prst="rect">
            <a:avLst/>
          </a:prstGeom>
          <a:noFill/>
          <a:ln>
            <a:noFill/>
          </a:ln>
        </p:spPr>
      </p:pic>
      <p:grpSp>
        <p:nvGrpSpPr>
          <p:cNvPr id="82" name="Google Shape;82;p3"/>
          <p:cNvGrpSpPr/>
          <p:nvPr/>
        </p:nvGrpSpPr>
        <p:grpSpPr>
          <a:xfrm>
            <a:off x="3589787" y="1882815"/>
            <a:ext cx="1654530" cy="827969"/>
            <a:chOff x="7176398" y="3765630"/>
            <a:chExt cx="3309059" cy="1655938"/>
          </a:xfrm>
        </p:grpSpPr>
        <p:cxnSp>
          <p:nvCxnSpPr>
            <p:cNvPr id="83" name="Google Shape;83;p3"/>
            <p:cNvCxnSpPr/>
            <p:nvPr/>
          </p:nvCxnSpPr>
          <p:spPr>
            <a:xfrm>
              <a:off x="7176398" y="3765630"/>
              <a:ext cx="1241461" cy="0"/>
            </a:xfrm>
            <a:prstGeom prst="straightConnector1">
              <a:avLst/>
            </a:prstGeom>
            <a:noFill/>
            <a:ln w="9525" cap="flat" cmpd="sng">
              <a:solidFill>
                <a:schemeClr val="dk2"/>
              </a:solidFill>
              <a:prstDash val="solid"/>
              <a:miter lim="800000"/>
              <a:headEnd type="none" w="sm" len="sm"/>
              <a:tailEnd type="none" w="sm" len="sm"/>
            </a:ln>
          </p:spPr>
        </p:cxnSp>
        <p:cxnSp>
          <p:nvCxnSpPr>
            <p:cNvPr id="84" name="Google Shape;84;p3"/>
            <p:cNvCxnSpPr/>
            <p:nvPr/>
          </p:nvCxnSpPr>
          <p:spPr>
            <a:xfrm>
              <a:off x="8417859" y="3765630"/>
              <a:ext cx="2067598" cy="1655938"/>
            </a:xfrm>
            <a:prstGeom prst="straightConnector1">
              <a:avLst/>
            </a:prstGeom>
            <a:noFill/>
            <a:ln w="9525" cap="flat" cmpd="sng">
              <a:solidFill>
                <a:schemeClr val="dk2"/>
              </a:solidFill>
              <a:prstDash val="solid"/>
              <a:miter lim="800000"/>
              <a:headEnd type="none" w="sm" len="sm"/>
              <a:tailEnd type="none" w="sm" len="sm"/>
            </a:ln>
          </p:spPr>
        </p:cxnSp>
      </p:grpSp>
      <p:cxnSp>
        <p:nvCxnSpPr>
          <p:cNvPr id="85" name="Google Shape;85;p3"/>
          <p:cNvCxnSpPr/>
          <p:nvPr/>
        </p:nvCxnSpPr>
        <p:spPr>
          <a:xfrm>
            <a:off x="3589787" y="3470468"/>
            <a:ext cx="1446358" cy="0"/>
          </a:xfrm>
          <a:prstGeom prst="straightConnector1">
            <a:avLst/>
          </a:prstGeom>
          <a:noFill/>
          <a:ln w="9525" cap="flat" cmpd="sng">
            <a:solidFill>
              <a:schemeClr val="dk2"/>
            </a:solidFill>
            <a:prstDash val="solid"/>
            <a:miter lim="800000"/>
            <a:headEnd type="none" w="sm" len="sm"/>
            <a:tailEnd type="none" w="sm" len="sm"/>
          </a:ln>
        </p:spPr>
      </p:cxnSp>
      <p:grpSp>
        <p:nvGrpSpPr>
          <p:cNvPr id="86" name="Google Shape;86;p3"/>
          <p:cNvGrpSpPr/>
          <p:nvPr/>
        </p:nvGrpSpPr>
        <p:grpSpPr>
          <a:xfrm>
            <a:off x="3589786" y="4151480"/>
            <a:ext cx="1654530" cy="824735"/>
            <a:chOff x="7176397" y="8302959"/>
            <a:chExt cx="3309060" cy="1649469"/>
          </a:xfrm>
        </p:grpSpPr>
        <p:cxnSp>
          <p:nvCxnSpPr>
            <p:cNvPr id="87" name="Google Shape;87;p3"/>
            <p:cNvCxnSpPr/>
            <p:nvPr/>
          </p:nvCxnSpPr>
          <p:spPr>
            <a:xfrm rot="10800000" flipH="1">
              <a:off x="8417858" y="8302959"/>
              <a:ext cx="2067599" cy="1649469"/>
            </a:xfrm>
            <a:prstGeom prst="straightConnector1">
              <a:avLst/>
            </a:prstGeom>
            <a:noFill/>
            <a:ln w="9525" cap="flat" cmpd="sng">
              <a:solidFill>
                <a:schemeClr val="dk2"/>
              </a:solidFill>
              <a:prstDash val="solid"/>
              <a:miter lim="800000"/>
              <a:headEnd type="none" w="sm" len="sm"/>
              <a:tailEnd type="none" w="sm" len="sm"/>
            </a:ln>
          </p:spPr>
        </p:cxnSp>
        <p:cxnSp>
          <p:nvCxnSpPr>
            <p:cNvPr id="88" name="Google Shape;88;p3"/>
            <p:cNvCxnSpPr/>
            <p:nvPr/>
          </p:nvCxnSpPr>
          <p:spPr>
            <a:xfrm>
              <a:off x="7176397" y="9952428"/>
              <a:ext cx="1241461" cy="0"/>
            </a:xfrm>
            <a:prstGeom prst="straightConnector1">
              <a:avLst/>
            </a:prstGeom>
            <a:noFill/>
            <a:ln w="9525" cap="flat" cmpd="sng">
              <a:solidFill>
                <a:schemeClr val="dk2"/>
              </a:solidFill>
              <a:prstDash val="solid"/>
              <a:miter lim="800000"/>
              <a:headEnd type="none" w="sm" len="sm"/>
              <a:tailEnd type="none" w="sm" len="sm"/>
            </a:ln>
          </p:spPr>
        </p:cxnSp>
      </p:grpSp>
      <p:cxnSp>
        <p:nvCxnSpPr>
          <p:cNvPr id="89" name="Google Shape;89;p3"/>
          <p:cNvCxnSpPr/>
          <p:nvPr/>
        </p:nvCxnSpPr>
        <p:spPr>
          <a:xfrm>
            <a:off x="7389562" y="3533975"/>
            <a:ext cx="1446358" cy="0"/>
          </a:xfrm>
          <a:prstGeom prst="straightConnector1">
            <a:avLst/>
          </a:prstGeom>
          <a:noFill/>
          <a:ln w="9525" cap="flat" cmpd="sng">
            <a:solidFill>
              <a:schemeClr val="dk2"/>
            </a:solidFill>
            <a:prstDash val="solid"/>
            <a:miter lim="800000"/>
            <a:headEnd type="none" w="sm" len="sm"/>
            <a:tailEnd type="none" w="sm" len="sm"/>
          </a:ln>
        </p:spPr>
      </p:cxnSp>
      <p:grpSp>
        <p:nvGrpSpPr>
          <p:cNvPr id="90" name="Google Shape;90;p3"/>
          <p:cNvGrpSpPr/>
          <p:nvPr/>
        </p:nvGrpSpPr>
        <p:grpSpPr>
          <a:xfrm>
            <a:off x="7174733" y="1981830"/>
            <a:ext cx="1728421" cy="731311"/>
            <a:chOff x="14346291" y="3963660"/>
            <a:chExt cx="3456842" cy="1462622"/>
          </a:xfrm>
        </p:grpSpPr>
        <p:cxnSp>
          <p:nvCxnSpPr>
            <p:cNvPr id="91" name="Google Shape;91;p3"/>
            <p:cNvCxnSpPr/>
            <p:nvPr/>
          </p:nvCxnSpPr>
          <p:spPr>
            <a:xfrm rot="10800000" flipH="1">
              <a:off x="14346291" y="3963660"/>
              <a:ext cx="2242275" cy="1462622"/>
            </a:xfrm>
            <a:prstGeom prst="straightConnector1">
              <a:avLst/>
            </a:prstGeom>
            <a:noFill/>
            <a:ln w="9525" cap="flat" cmpd="sng">
              <a:solidFill>
                <a:schemeClr val="dk2"/>
              </a:solidFill>
              <a:prstDash val="solid"/>
              <a:miter lim="800000"/>
              <a:headEnd type="none" w="sm" len="sm"/>
              <a:tailEnd type="none" w="sm" len="sm"/>
            </a:ln>
          </p:spPr>
        </p:cxnSp>
        <p:cxnSp>
          <p:nvCxnSpPr>
            <p:cNvPr id="92" name="Google Shape;92;p3"/>
            <p:cNvCxnSpPr/>
            <p:nvPr/>
          </p:nvCxnSpPr>
          <p:spPr>
            <a:xfrm>
              <a:off x="16561672" y="3975404"/>
              <a:ext cx="1241461" cy="0"/>
            </a:xfrm>
            <a:prstGeom prst="straightConnector1">
              <a:avLst/>
            </a:prstGeom>
            <a:noFill/>
            <a:ln w="9525" cap="flat" cmpd="sng">
              <a:solidFill>
                <a:schemeClr val="dk2"/>
              </a:solidFill>
              <a:prstDash val="solid"/>
              <a:miter lim="800000"/>
              <a:headEnd type="none" w="sm" len="sm"/>
              <a:tailEnd type="none" w="sm" len="sm"/>
            </a:ln>
          </p:spPr>
        </p:cxnSp>
      </p:grpSp>
      <p:grpSp>
        <p:nvGrpSpPr>
          <p:cNvPr id="93" name="Google Shape;93;p3"/>
          <p:cNvGrpSpPr/>
          <p:nvPr/>
        </p:nvGrpSpPr>
        <p:grpSpPr>
          <a:xfrm>
            <a:off x="7092133" y="4247858"/>
            <a:ext cx="1816085" cy="836881"/>
            <a:chOff x="14181091" y="8495716"/>
            <a:chExt cx="3632169" cy="1673762"/>
          </a:xfrm>
        </p:grpSpPr>
        <p:cxnSp>
          <p:nvCxnSpPr>
            <p:cNvPr id="94" name="Google Shape;94;p3"/>
            <p:cNvCxnSpPr/>
            <p:nvPr/>
          </p:nvCxnSpPr>
          <p:spPr>
            <a:xfrm rot="10800000">
              <a:off x="14181091" y="8495716"/>
              <a:ext cx="2380581" cy="1668364"/>
            </a:xfrm>
            <a:prstGeom prst="straightConnector1">
              <a:avLst/>
            </a:prstGeom>
            <a:noFill/>
            <a:ln w="9525" cap="flat" cmpd="sng">
              <a:solidFill>
                <a:schemeClr val="dk2"/>
              </a:solidFill>
              <a:prstDash val="solid"/>
              <a:miter lim="800000"/>
              <a:headEnd type="none" w="sm" len="sm"/>
              <a:tailEnd type="none" w="sm" len="sm"/>
            </a:ln>
          </p:spPr>
        </p:cxnSp>
        <p:cxnSp>
          <p:nvCxnSpPr>
            <p:cNvPr id="95" name="Google Shape;95;p3"/>
            <p:cNvCxnSpPr/>
            <p:nvPr/>
          </p:nvCxnSpPr>
          <p:spPr>
            <a:xfrm>
              <a:off x="16571799" y="10169478"/>
              <a:ext cx="1241461" cy="0"/>
            </a:xfrm>
            <a:prstGeom prst="straightConnector1">
              <a:avLst/>
            </a:prstGeom>
            <a:noFill/>
            <a:ln w="9525" cap="flat" cmpd="sng">
              <a:solidFill>
                <a:schemeClr val="dk2"/>
              </a:solidFill>
              <a:prstDash val="solid"/>
              <a:miter lim="800000"/>
              <a:headEnd type="none" w="sm" len="sm"/>
              <a:tailEnd type="none" w="sm" len="sm"/>
            </a:ln>
          </p:spPr>
        </p:cxnSp>
      </p:grpSp>
      <p:grpSp>
        <p:nvGrpSpPr>
          <p:cNvPr id="96" name="Google Shape;96;p3"/>
          <p:cNvGrpSpPr/>
          <p:nvPr/>
        </p:nvGrpSpPr>
        <p:grpSpPr>
          <a:xfrm>
            <a:off x="908425" y="1490445"/>
            <a:ext cx="2440444" cy="806334"/>
            <a:chOff x="1813675" y="2951115"/>
            <a:chExt cx="4880887" cy="1612668"/>
          </a:xfrm>
        </p:grpSpPr>
        <p:sp>
          <p:nvSpPr>
            <p:cNvPr id="97" name="Google Shape;97;p3"/>
            <p:cNvSpPr/>
            <p:nvPr/>
          </p:nvSpPr>
          <p:spPr>
            <a:xfrm>
              <a:off x="1813675" y="2951115"/>
              <a:ext cx="4880887" cy="1608834"/>
            </a:xfrm>
            <a:prstGeom prst="flowChartTerminator">
              <a:avLst/>
            </a:prstGeom>
            <a:solidFill>
              <a:srgbClr val="277BA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98" name="Google Shape;98;p3"/>
            <p:cNvSpPr txBox="1"/>
            <p:nvPr/>
          </p:nvSpPr>
          <p:spPr>
            <a:xfrm>
              <a:off x="2774023" y="3363495"/>
              <a:ext cx="3018903" cy="1200288"/>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Organization</a:t>
              </a:r>
              <a:endParaRPr b="1">
                <a:solidFill>
                  <a:schemeClr val="lt2"/>
                </a:solidFill>
                <a:latin typeface="Times New Roman"/>
                <a:ea typeface="Times New Roman"/>
                <a:cs typeface="Times New Roman"/>
                <a:sym typeface="Times New Roman"/>
              </a:endParaRPr>
            </a:p>
            <a:p>
              <a:endParaRPr>
                <a:solidFill>
                  <a:schemeClr val="lt2"/>
                </a:solidFill>
                <a:latin typeface="Calibri"/>
                <a:ea typeface="Calibri"/>
                <a:cs typeface="Calibri"/>
                <a:sym typeface="Calibri"/>
              </a:endParaRPr>
            </a:p>
          </p:txBody>
        </p:sp>
      </p:grpSp>
      <p:grpSp>
        <p:nvGrpSpPr>
          <p:cNvPr id="99" name="Google Shape;99;p3"/>
          <p:cNvGrpSpPr/>
          <p:nvPr/>
        </p:nvGrpSpPr>
        <p:grpSpPr>
          <a:xfrm>
            <a:off x="908425" y="2999752"/>
            <a:ext cx="2473190" cy="838255"/>
            <a:chOff x="1813675" y="5999504"/>
            <a:chExt cx="4946379" cy="1676509"/>
          </a:xfrm>
        </p:grpSpPr>
        <p:sp>
          <p:nvSpPr>
            <p:cNvPr id="100" name="Google Shape;100;p3"/>
            <p:cNvSpPr/>
            <p:nvPr/>
          </p:nvSpPr>
          <p:spPr>
            <a:xfrm>
              <a:off x="1813675" y="5999504"/>
              <a:ext cx="4946379" cy="1676509"/>
            </a:xfrm>
            <a:prstGeom prst="flowChartTerminator">
              <a:avLst/>
            </a:prstGeom>
            <a:solidFill>
              <a:srgbClr val="41A88C"/>
            </a:solidFill>
            <a:ln>
              <a:noFill/>
            </a:ln>
          </p:spPr>
          <p:txBody>
            <a:bodyPr spcFirstLastPara="1" wrap="square" lIns="45713" tIns="22850" rIns="45713" bIns="22850" anchor="ctr" anchorCtr="0">
              <a:noAutofit/>
            </a:bodyPr>
            <a:lstStyle/>
            <a:p>
              <a:pPr algn="ctr"/>
              <a:endParaRPr>
                <a:solidFill>
                  <a:schemeClr val="lt2"/>
                </a:solidFill>
                <a:latin typeface="Calibri"/>
                <a:ea typeface="Calibri"/>
                <a:cs typeface="Calibri"/>
                <a:sym typeface="Calibri"/>
              </a:endParaRPr>
            </a:p>
            <a:p>
              <a:pPr algn="ctr"/>
              <a:endParaRPr>
                <a:solidFill>
                  <a:schemeClr val="lt1"/>
                </a:solidFill>
                <a:latin typeface="Calibri"/>
                <a:ea typeface="Calibri"/>
                <a:cs typeface="Calibri"/>
                <a:sym typeface="Calibri"/>
              </a:endParaRPr>
            </a:p>
          </p:txBody>
        </p:sp>
        <p:sp>
          <p:nvSpPr>
            <p:cNvPr id="101" name="Google Shape;101;p3"/>
            <p:cNvSpPr txBox="1"/>
            <p:nvPr/>
          </p:nvSpPr>
          <p:spPr>
            <a:xfrm>
              <a:off x="2968139" y="6421618"/>
              <a:ext cx="3231623"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Consistency</a:t>
              </a:r>
              <a:endParaRPr>
                <a:solidFill>
                  <a:schemeClr val="lt2"/>
                </a:solidFill>
                <a:latin typeface="Calibri"/>
                <a:ea typeface="Calibri"/>
                <a:cs typeface="Calibri"/>
                <a:sym typeface="Calibri"/>
              </a:endParaRPr>
            </a:p>
          </p:txBody>
        </p:sp>
      </p:grpSp>
      <p:grpSp>
        <p:nvGrpSpPr>
          <p:cNvPr id="102" name="Google Shape;102;p3"/>
          <p:cNvGrpSpPr/>
          <p:nvPr/>
        </p:nvGrpSpPr>
        <p:grpSpPr>
          <a:xfrm>
            <a:off x="908425" y="4365198"/>
            <a:ext cx="2464182" cy="959185"/>
            <a:chOff x="1872979" y="8730396"/>
            <a:chExt cx="4869060" cy="1918370"/>
          </a:xfrm>
        </p:grpSpPr>
        <p:grpSp>
          <p:nvGrpSpPr>
            <p:cNvPr id="103" name="Google Shape;103;p3"/>
            <p:cNvGrpSpPr/>
            <p:nvPr/>
          </p:nvGrpSpPr>
          <p:grpSpPr>
            <a:xfrm>
              <a:off x="1872979" y="8730396"/>
              <a:ext cx="4821583" cy="1918370"/>
              <a:chOff x="2751766" y="6990497"/>
              <a:chExt cx="4114800" cy="1721863"/>
            </a:xfrm>
          </p:grpSpPr>
          <p:sp>
            <p:nvSpPr>
              <p:cNvPr id="104" name="Google Shape;104;p3"/>
              <p:cNvSpPr/>
              <p:nvPr/>
            </p:nvSpPr>
            <p:spPr>
              <a:xfrm>
                <a:off x="2751766" y="7340760"/>
                <a:ext cx="4114800" cy="1371600"/>
              </a:xfrm>
              <a:prstGeom prst="flowChartTerminator">
                <a:avLst/>
              </a:prstGeom>
              <a:solidFill>
                <a:srgbClr val="FAC54B"/>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05" name="Google Shape;105;p3"/>
              <p:cNvSpPr/>
              <p:nvPr/>
            </p:nvSpPr>
            <p:spPr>
              <a:xfrm>
                <a:off x="3088985" y="6990497"/>
                <a:ext cx="1577355" cy="290063"/>
              </a:xfrm>
              <a:prstGeom prst="rect">
                <a:avLst/>
              </a:prstGeom>
              <a:noFill/>
              <a:ln>
                <a:noFill/>
              </a:ln>
            </p:spPr>
            <p:txBody>
              <a:bodyPr spcFirstLastPara="1" wrap="square" lIns="0" tIns="0" rIns="0" bIns="0" anchor="t" anchorCtr="0">
                <a:spAutoFit/>
              </a:bodyPr>
              <a:lstStyle/>
              <a:p>
                <a:r>
                  <a:rPr lang="en-US" sz="1050" b="1">
                    <a:solidFill>
                      <a:schemeClr val="lt2"/>
                    </a:solidFill>
                    <a:latin typeface="Montserrat SemiBold"/>
                    <a:ea typeface="Montserrat SemiBold"/>
                    <a:cs typeface="Montserrat SemiBold"/>
                    <a:sym typeface="Montserrat SemiBold"/>
                  </a:rPr>
                  <a:t>Distributed</a:t>
                </a:r>
                <a:endParaRPr sz="1600">
                  <a:solidFill>
                    <a:schemeClr val="lt2"/>
                  </a:solidFill>
                  <a:latin typeface="Montserrat SemiBold"/>
                  <a:ea typeface="Montserrat SemiBold"/>
                  <a:cs typeface="Montserrat SemiBold"/>
                  <a:sym typeface="Montserrat SemiBold"/>
                </a:endParaRPr>
              </a:p>
            </p:txBody>
          </p:sp>
        </p:grpSp>
        <p:sp>
          <p:nvSpPr>
            <p:cNvPr id="106" name="Google Shape;106;p3"/>
            <p:cNvSpPr txBox="1"/>
            <p:nvPr/>
          </p:nvSpPr>
          <p:spPr>
            <a:xfrm>
              <a:off x="3380274" y="9510512"/>
              <a:ext cx="3361765"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Integrity</a:t>
              </a:r>
              <a:endParaRPr>
                <a:solidFill>
                  <a:schemeClr val="lt2"/>
                </a:solidFill>
                <a:latin typeface="Calibri"/>
                <a:ea typeface="Calibri"/>
                <a:cs typeface="Calibri"/>
                <a:sym typeface="Calibri"/>
              </a:endParaRPr>
            </a:p>
          </p:txBody>
        </p:sp>
      </p:grpSp>
      <p:grpSp>
        <p:nvGrpSpPr>
          <p:cNvPr id="107" name="Google Shape;107;p3"/>
          <p:cNvGrpSpPr/>
          <p:nvPr/>
        </p:nvGrpSpPr>
        <p:grpSpPr>
          <a:xfrm>
            <a:off x="9092381" y="1361131"/>
            <a:ext cx="2458646" cy="959185"/>
            <a:chOff x="18181586" y="2722261"/>
            <a:chExt cx="4917291" cy="1918370"/>
          </a:xfrm>
        </p:grpSpPr>
        <p:grpSp>
          <p:nvGrpSpPr>
            <p:cNvPr id="108" name="Google Shape;108;p3"/>
            <p:cNvGrpSpPr/>
            <p:nvPr/>
          </p:nvGrpSpPr>
          <p:grpSpPr>
            <a:xfrm>
              <a:off x="18181586" y="2722261"/>
              <a:ext cx="4917291" cy="1918370"/>
              <a:chOff x="2751766" y="6990497"/>
              <a:chExt cx="4114800" cy="1721863"/>
            </a:xfrm>
          </p:grpSpPr>
          <p:sp>
            <p:nvSpPr>
              <p:cNvPr id="109" name="Google Shape;109;p3"/>
              <p:cNvSpPr/>
              <p:nvPr/>
            </p:nvSpPr>
            <p:spPr>
              <a:xfrm>
                <a:off x="2751766" y="7340760"/>
                <a:ext cx="4114800" cy="1371600"/>
              </a:xfrm>
              <a:prstGeom prst="flowChartTerminator">
                <a:avLst/>
              </a:prstGeom>
              <a:solidFill>
                <a:srgbClr val="FAC54B"/>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10" name="Google Shape;110;p3"/>
              <p:cNvSpPr/>
              <p:nvPr/>
            </p:nvSpPr>
            <p:spPr>
              <a:xfrm>
                <a:off x="3088986" y="6990497"/>
                <a:ext cx="1577355" cy="290063"/>
              </a:xfrm>
              <a:prstGeom prst="rect">
                <a:avLst/>
              </a:prstGeom>
              <a:noFill/>
              <a:ln>
                <a:noFill/>
              </a:ln>
            </p:spPr>
            <p:txBody>
              <a:bodyPr spcFirstLastPara="1" wrap="square" lIns="0" tIns="0" rIns="0" bIns="0" anchor="t" anchorCtr="0">
                <a:spAutoFit/>
              </a:bodyPr>
              <a:lstStyle/>
              <a:p>
                <a:r>
                  <a:rPr lang="en-US" sz="1050" b="1">
                    <a:solidFill>
                      <a:schemeClr val="lt2"/>
                    </a:solidFill>
                    <a:latin typeface="Montserrat SemiBold"/>
                    <a:ea typeface="Montserrat SemiBold"/>
                    <a:cs typeface="Montserrat SemiBold"/>
                    <a:sym typeface="Montserrat SemiBold"/>
                  </a:rPr>
                  <a:t>Distributed</a:t>
                </a:r>
                <a:endParaRPr sz="1600">
                  <a:solidFill>
                    <a:schemeClr val="lt2"/>
                  </a:solidFill>
                  <a:latin typeface="Montserrat SemiBold"/>
                  <a:ea typeface="Montserrat SemiBold"/>
                  <a:cs typeface="Montserrat SemiBold"/>
                  <a:sym typeface="Montserrat SemiBold"/>
                </a:endParaRPr>
              </a:p>
            </p:txBody>
          </p:sp>
        </p:grpSp>
        <p:sp>
          <p:nvSpPr>
            <p:cNvPr id="111" name="Google Shape;111;p3"/>
            <p:cNvSpPr txBox="1"/>
            <p:nvPr/>
          </p:nvSpPr>
          <p:spPr>
            <a:xfrm>
              <a:off x="19735582" y="3398097"/>
              <a:ext cx="3363295"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Security</a:t>
              </a:r>
              <a:endParaRPr>
                <a:solidFill>
                  <a:schemeClr val="lt2"/>
                </a:solidFill>
                <a:latin typeface="Calibri"/>
                <a:ea typeface="Calibri"/>
                <a:cs typeface="Calibri"/>
                <a:sym typeface="Calibri"/>
              </a:endParaRPr>
            </a:p>
          </p:txBody>
        </p:sp>
      </p:grpSp>
      <p:grpSp>
        <p:nvGrpSpPr>
          <p:cNvPr id="112" name="Google Shape;112;p3"/>
          <p:cNvGrpSpPr/>
          <p:nvPr/>
        </p:nvGrpSpPr>
        <p:grpSpPr>
          <a:xfrm>
            <a:off x="9149135" y="3114612"/>
            <a:ext cx="2458646" cy="838255"/>
            <a:chOff x="18295094" y="6229223"/>
            <a:chExt cx="4917291" cy="1676509"/>
          </a:xfrm>
        </p:grpSpPr>
        <p:sp>
          <p:nvSpPr>
            <p:cNvPr id="113" name="Google Shape;113;p3"/>
            <p:cNvSpPr/>
            <p:nvPr/>
          </p:nvSpPr>
          <p:spPr>
            <a:xfrm>
              <a:off x="18295094" y="6229223"/>
              <a:ext cx="4917291" cy="1676509"/>
            </a:xfrm>
            <a:prstGeom prst="flowChartTerminator">
              <a:avLst/>
            </a:prstGeom>
            <a:solidFill>
              <a:srgbClr val="41A88C"/>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14" name="Google Shape;114;p3"/>
            <p:cNvSpPr txBox="1"/>
            <p:nvPr/>
          </p:nvSpPr>
          <p:spPr>
            <a:xfrm>
              <a:off x="19681794" y="6655105"/>
              <a:ext cx="3410135"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Scalability</a:t>
              </a:r>
              <a:endParaRPr>
                <a:solidFill>
                  <a:schemeClr val="lt2"/>
                </a:solidFill>
                <a:latin typeface="Calibri"/>
                <a:ea typeface="Calibri"/>
                <a:cs typeface="Calibri"/>
                <a:sym typeface="Calibri"/>
              </a:endParaRPr>
            </a:p>
          </p:txBody>
        </p:sp>
      </p:grpSp>
      <p:grpSp>
        <p:nvGrpSpPr>
          <p:cNvPr id="115" name="Google Shape;115;p3"/>
          <p:cNvGrpSpPr/>
          <p:nvPr/>
        </p:nvGrpSpPr>
        <p:grpSpPr>
          <a:xfrm>
            <a:off x="9149135" y="4647954"/>
            <a:ext cx="2458646" cy="786186"/>
            <a:chOff x="18295095" y="9201315"/>
            <a:chExt cx="4917291" cy="1572372"/>
          </a:xfrm>
        </p:grpSpPr>
        <p:sp>
          <p:nvSpPr>
            <p:cNvPr id="116" name="Google Shape;116;p3"/>
            <p:cNvSpPr/>
            <p:nvPr/>
          </p:nvSpPr>
          <p:spPr>
            <a:xfrm>
              <a:off x="18295095" y="9201315"/>
              <a:ext cx="4917291" cy="1572372"/>
            </a:xfrm>
            <a:prstGeom prst="flowChartTerminator">
              <a:avLst/>
            </a:prstGeom>
            <a:solidFill>
              <a:srgbClr val="277BA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17" name="Google Shape;117;p3"/>
            <p:cNvSpPr txBox="1"/>
            <p:nvPr/>
          </p:nvSpPr>
          <p:spPr>
            <a:xfrm>
              <a:off x="19527061" y="9583653"/>
              <a:ext cx="3534397" cy="646290"/>
            </a:xfrm>
            <a:prstGeom prst="rect">
              <a:avLst/>
            </a:prstGeom>
            <a:noFill/>
            <a:ln>
              <a:noFill/>
            </a:ln>
          </p:spPr>
          <p:txBody>
            <a:bodyPr spcFirstLastPara="1" wrap="square" lIns="45713" tIns="22850" rIns="45713" bIns="22850" anchor="t" anchorCtr="0">
              <a:spAutoFit/>
            </a:bodyPr>
            <a:lstStyle/>
            <a:p>
              <a:r>
                <a:rPr lang="en-US" b="1">
                  <a:solidFill>
                    <a:schemeClr val="lt2"/>
                  </a:solidFill>
                  <a:latin typeface="Times New Roman"/>
                  <a:ea typeface="Times New Roman"/>
                  <a:cs typeface="Times New Roman"/>
                  <a:sym typeface="Times New Roman"/>
                </a:rPr>
                <a:t>Concurrency</a:t>
              </a:r>
              <a:endParaRPr>
                <a:solidFill>
                  <a:schemeClr val="lt2"/>
                </a:solidFill>
                <a:latin typeface="Calibri"/>
                <a:ea typeface="Calibri"/>
                <a:cs typeface="Calibri"/>
                <a:sym typeface="Calibri"/>
              </a:endParaRPr>
            </a:p>
          </p:txBody>
        </p:sp>
      </p:grpSp>
      <p:sp>
        <p:nvSpPr>
          <p:cNvPr id="118" name="Google Shape;118;p3"/>
          <p:cNvSpPr txBox="1"/>
          <p:nvPr/>
        </p:nvSpPr>
        <p:spPr>
          <a:xfrm>
            <a:off x="223250" y="330925"/>
            <a:ext cx="4800" cy="6359550"/>
          </a:xfrm>
          <a:prstGeom prst="rect">
            <a:avLst/>
          </a:prstGeom>
          <a:noFill/>
          <a:ln>
            <a:noFill/>
          </a:ln>
        </p:spPr>
        <p:txBody>
          <a:bodyPr spcFirstLastPara="1" wrap="square" lIns="45713" tIns="45713" rIns="45713" bIns="45713" anchor="t" anchorCtr="0">
            <a:noAutofit/>
          </a:bodyPr>
          <a:lstStyle/>
          <a:p>
            <a:endParaRPr sz="2200">
              <a:solidFill>
                <a:schemeClr val="dk1"/>
              </a:solidFill>
              <a:latin typeface="Montserrat"/>
              <a:ea typeface="Montserrat"/>
              <a:cs typeface="Montserrat"/>
              <a:sym typeface="Montserrat"/>
            </a:endParaRPr>
          </a:p>
        </p:txBody>
      </p:sp>
      <p:sp>
        <p:nvSpPr>
          <p:cNvPr id="119" name="Google Shape;119;p3"/>
          <p:cNvSpPr txBox="1"/>
          <p:nvPr/>
        </p:nvSpPr>
        <p:spPr>
          <a:xfrm>
            <a:off x="1588" y="-4350"/>
            <a:ext cx="195900" cy="6858000"/>
          </a:xfrm>
          <a:prstGeom prst="rect">
            <a:avLst/>
          </a:prstGeom>
          <a:noFill/>
          <a:ln>
            <a:noFill/>
          </a:ln>
        </p:spPr>
        <p:txBody>
          <a:bodyPr spcFirstLastPara="1" wrap="square" lIns="45713" tIns="45713" rIns="45713" bIns="45713" anchor="t" anchorCtr="0">
            <a:noAutofit/>
          </a:bodyPr>
          <a:lstStyle/>
          <a:p>
            <a:endParaRPr sz="2200">
              <a:solidFill>
                <a:schemeClr val="dk1"/>
              </a:solidFill>
              <a:latin typeface="Montserrat"/>
              <a:ea typeface="Montserrat"/>
              <a:cs typeface="Montserrat"/>
              <a:sym typeface="Montserrat"/>
            </a:endParaRPr>
          </a:p>
        </p:txBody>
      </p:sp>
      <p:sp>
        <p:nvSpPr>
          <p:cNvPr id="120" name="Google Shape;120;p3"/>
          <p:cNvSpPr txBox="1"/>
          <p:nvPr/>
        </p:nvSpPr>
        <p:spPr>
          <a:xfrm>
            <a:off x="-2272938" y="56600"/>
            <a:ext cx="2255550" cy="6858000"/>
          </a:xfrm>
          <a:prstGeom prst="rect">
            <a:avLst/>
          </a:prstGeom>
          <a:noFill/>
          <a:ln>
            <a:noFill/>
          </a:ln>
        </p:spPr>
        <p:txBody>
          <a:bodyPr spcFirstLastPara="1" wrap="square" lIns="45713" tIns="45713" rIns="45713" bIns="45713" anchor="t" anchorCtr="0">
            <a:noAutofit/>
          </a:bodyPr>
          <a:lstStyle/>
          <a:p>
            <a:endParaRPr sz="22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800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90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2100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220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nodeType="withEffect">
                                  <p:stCondLst>
                                    <p:cond delay="330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3400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nodeType="withEffect">
                                  <p:stCondLst>
                                    <p:cond delay="4400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4500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10" presetClass="entr" presetSubtype="0" fill="hold"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par>
                                <p:cTn id="35" presetID="10" presetClass="entr" presetSubtype="0" fill="hold" nodeType="withEffect">
                                  <p:stCondLst>
                                    <p:cond delay="100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nodeType="withEffect">
                                  <p:stCondLst>
                                    <p:cond delay="1200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500"/>
                                        <p:tgtEl>
                                          <p:spTgt spid="115"/>
                                        </p:tgtEl>
                                      </p:cBhvr>
                                    </p:animEffect>
                                  </p:childTnLst>
                                </p:cTn>
                              </p:par>
                              <p:par>
                                <p:cTn id="41" presetID="10" presetClass="entr" presetSubtype="0" fill="hold" nodeType="withEffect">
                                  <p:stCondLst>
                                    <p:cond delay="130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p:nvPr/>
        </p:nvPicPr>
        <p:blipFill rotWithShape="1">
          <a:blip r:embed="rId3">
            <a:alphaModFix/>
          </a:blip>
          <a:srcRect/>
          <a:stretch/>
        </p:blipFill>
        <p:spPr>
          <a:xfrm>
            <a:off x="10270877" y="5519471"/>
            <a:ext cx="1560611" cy="1170978"/>
          </a:xfrm>
          <a:prstGeom prst="rect">
            <a:avLst/>
          </a:prstGeom>
          <a:noFill/>
          <a:ln>
            <a:noFill/>
          </a:ln>
        </p:spPr>
      </p:pic>
      <p:pic>
        <p:nvPicPr>
          <p:cNvPr id="127" name="Google Shape;127;p4"/>
          <p:cNvPicPr preferRelativeResize="0"/>
          <p:nvPr/>
        </p:nvPicPr>
        <p:blipFill rotWithShape="1">
          <a:blip r:embed="rId4">
            <a:alphaModFix/>
          </a:blip>
          <a:srcRect/>
          <a:stretch/>
        </p:blipFill>
        <p:spPr>
          <a:xfrm>
            <a:off x="3501533" y="1982107"/>
            <a:ext cx="5029200" cy="3352800"/>
          </a:xfrm>
          <a:prstGeom prst="rect">
            <a:avLst/>
          </a:prstGeom>
          <a:noFill/>
          <a:ln>
            <a:noFill/>
          </a:ln>
        </p:spPr>
      </p:pic>
      <p:sp>
        <p:nvSpPr>
          <p:cNvPr id="128" name="Google Shape;128;p4"/>
          <p:cNvSpPr txBox="1">
            <a:spLocks noGrp="1"/>
          </p:cNvSpPr>
          <p:nvPr>
            <p:ph type="sldNum" idx="12"/>
          </p:nvPr>
        </p:nvSpPr>
        <p:spPr>
          <a:xfrm>
            <a:off x="1588" y="0"/>
            <a:ext cx="1500000" cy="1500000"/>
          </a:xfrm>
          <a:prstGeom prst="rect">
            <a:avLst/>
          </a:prstGeom>
          <a:noFill/>
          <a:ln>
            <a:noFill/>
          </a:ln>
        </p:spPr>
        <p:txBody>
          <a:bodyPr spcFirstLastPara="1" vert="horz" wrap="square" lIns="45713" tIns="22850" rIns="45713" bIns="22850" rtlCol="0" anchor="t" anchorCtr="0">
            <a:noAutofit/>
          </a:bodyPr>
          <a:lstStyle/>
          <a:p>
            <a:pPr algn="l"/>
            <a:fld id="{00000000-1234-1234-1234-123412341234}" type="slidenum">
              <a:rPr lang="en-US"/>
              <a:pPr algn="l"/>
              <a:t>9</a:t>
            </a:fld>
            <a:endParaRPr/>
          </a:p>
        </p:txBody>
      </p:sp>
      <p:sp>
        <p:nvSpPr>
          <p:cNvPr id="129" name="Google Shape;129;p4"/>
          <p:cNvSpPr/>
          <p:nvPr/>
        </p:nvSpPr>
        <p:spPr>
          <a:xfrm>
            <a:off x="3107396" y="204952"/>
            <a:ext cx="5328744" cy="584755"/>
          </a:xfrm>
          <a:prstGeom prst="rect">
            <a:avLst/>
          </a:prstGeom>
          <a:noFill/>
          <a:ln>
            <a:noFill/>
          </a:ln>
        </p:spPr>
        <p:txBody>
          <a:bodyPr spcFirstLastPara="1" wrap="square" lIns="45713" tIns="22850" rIns="45713" bIns="22850" anchor="t" anchorCtr="0">
            <a:spAutoFit/>
          </a:bodyPr>
          <a:lstStyle/>
          <a:p>
            <a:pPr algn="ctr"/>
            <a:r>
              <a:rPr lang="en-US" sz="3500" b="1">
                <a:solidFill>
                  <a:srgbClr val="41A88C"/>
                </a:solidFill>
                <a:latin typeface="Century Schoolbook"/>
                <a:ea typeface="Century Schoolbook"/>
                <a:cs typeface="Century Schoolbook"/>
                <a:sym typeface="Century Schoolbook"/>
              </a:rPr>
              <a:t>Type of </a:t>
            </a:r>
            <a:r>
              <a:rPr lang="en-US" sz="3500" b="1">
                <a:solidFill>
                  <a:srgbClr val="277BA1"/>
                </a:solidFill>
                <a:latin typeface="Century Schoolbook"/>
                <a:ea typeface="Century Schoolbook"/>
                <a:cs typeface="Century Schoolbook"/>
                <a:sym typeface="Century Schoolbook"/>
              </a:rPr>
              <a:t>databases</a:t>
            </a:r>
            <a:endParaRPr sz="3500" b="1">
              <a:solidFill>
                <a:srgbClr val="277BA1"/>
              </a:solidFill>
              <a:latin typeface="Century Schoolbook"/>
              <a:ea typeface="Century Schoolbook"/>
              <a:cs typeface="Century Schoolbook"/>
              <a:sym typeface="Century Schoolbook"/>
            </a:endParaRPr>
          </a:p>
        </p:txBody>
      </p:sp>
      <p:pic>
        <p:nvPicPr>
          <p:cNvPr id="130" name="Google Shape;130;p4"/>
          <p:cNvPicPr preferRelativeResize="0"/>
          <p:nvPr/>
        </p:nvPicPr>
        <p:blipFill rotWithShape="1">
          <a:blip r:embed="rId5">
            <a:alphaModFix/>
          </a:blip>
          <a:srcRect/>
          <a:stretch/>
        </p:blipFill>
        <p:spPr>
          <a:xfrm>
            <a:off x="1282415" y="1673925"/>
            <a:ext cx="642566" cy="642566"/>
          </a:xfrm>
          <a:prstGeom prst="rect">
            <a:avLst/>
          </a:prstGeom>
          <a:noFill/>
          <a:ln>
            <a:noFill/>
          </a:ln>
        </p:spPr>
      </p:pic>
      <p:sp>
        <p:nvSpPr>
          <p:cNvPr id="131" name="Google Shape;131;p4"/>
          <p:cNvSpPr txBox="1"/>
          <p:nvPr/>
        </p:nvSpPr>
        <p:spPr>
          <a:xfrm>
            <a:off x="2224525" y="1672042"/>
            <a:ext cx="2175642"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Relational database</a:t>
            </a:r>
            <a:endParaRPr b="1">
              <a:solidFill>
                <a:schemeClr val="dk1"/>
              </a:solidFill>
              <a:latin typeface="Calibri"/>
              <a:ea typeface="Calibri"/>
              <a:cs typeface="Calibri"/>
              <a:sym typeface="Calibri"/>
            </a:endParaRPr>
          </a:p>
        </p:txBody>
      </p:sp>
      <p:pic>
        <p:nvPicPr>
          <p:cNvPr id="132" name="Google Shape;132;p4"/>
          <p:cNvPicPr preferRelativeResize="0"/>
          <p:nvPr/>
        </p:nvPicPr>
        <p:blipFill rotWithShape="1">
          <a:blip r:embed="rId6">
            <a:alphaModFix/>
          </a:blip>
          <a:srcRect/>
          <a:stretch/>
        </p:blipFill>
        <p:spPr>
          <a:xfrm>
            <a:off x="1282415" y="2823221"/>
            <a:ext cx="642566" cy="642566"/>
          </a:xfrm>
          <a:prstGeom prst="rect">
            <a:avLst/>
          </a:prstGeom>
          <a:noFill/>
          <a:ln>
            <a:noFill/>
          </a:ln>
        </p:spPr>
      </p:pic>
      <p:sp>
        <p:nvSpPr>
          <p:cNvPr id="133" name="Google Shape;133;p4"/>
          <p:cNvSpPr txBox="1"/>
          <p:nvPr/>
        </p:nvSpPr>
        <p:spPr>
          <a:xfrm>
            <a:off x="2224525" y="2823221"/>
            <a:ext cx="2806262"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NoSQL database</a:t>
            </a:r>
            <a:endParaRPr b="1">
              <a:solidFill>
                <a:schemeClr val="dk1"/>
              </a:solidFill>
              <a:latin typeface="Calibri"/>
              <a:ea typeface="Calibri"/>
              <a:cs typeface="Calibri"/>
              <a:sym typeface="Calibri"/>
            </a:endParaRPr>
          </a:p>
        </p:txBody>
      </p:sp>
      <p:pic>
        <p:nvPicPr>
          <p:cNvPr id="134" name="Google Shape;134;p4"/>
          <p:cNvPicPr preferRelativeResize="0"/>
          <p:nvPr/>
        </p:nvPicPr>
        <p:blipFill rotWithShape="1">
          <a:blip r:embed="rId7">
            <a:alphaModFix/>
          </a:blip>
          <a:srcRect/>
          <a:stretch/>
        </p:blipFill>
        <p:spPr>
          <a:xfrm>
            <a:off x="1282415" y="3972517"/>
            <a:ext cx="642566" cy="728635"/>
          </a:xfrm>
          <a:prstGeom prst="rect">
            <a:avLst/>
          </a:prstGeom>
          <a:noFill/>
          <a:ln>
            <a:noFill/>
          </a:ln>
        </p:spPr>
      </p:pic>
      <p:sp>
        <p:nvSpPr>
          <p:cNvPr id="135" name="Google Shape;135;p4"/>
          <p:cNvSpPr txBox="1"/>
          <p:nvPr/>
        </p:nvSpPr>
        <p:spPr>
          <a:xfrm>
            <a:off x="2224525" y="3972124"/>
            <a:ext cx="2585545"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Object oriented database</a:t>
            </a:r>
            <a:endParaRPr b="1">
              <a:solidFill>
                <a:schemeClr val="dk1"/>
              </a:solidFill>
              <a:latin typeface="Calibri"/>
              <a:ea typeface="Calibri"/>
              <a:cs typeface="Calibri"/>
              <a:sym typeface="Calibri"/>
            </a:endParaRPr>
          </a:p>
        </p:txBody>
      </p:sp>
      <p:pic>
        <p:nvPicPr>
          <p:cNvPr id="136" name="Google Shape;136;p4"/>
          <p:cNvPicPr preferRelativeResize="0"/>
          <p:nvPr/>
        </p:nvPicPr>
        <p:blipFill rotWithShape="1">
          <a:blip r:embed="rId8">
            <a:alphaModFix/>
          </a:blip>
          <a:srcRect/>
          <a:stretch/>
        </p:blipFill>
        <p:spPr>
          <a:xfrm>
            <a:off x="1282416" y="5207883"/>
            <a:ext cx="642565" cy="642565"/>
          </a:xfrm>
          <a:prstGeom prst="rect">
            <a:avLst/>
          </a:prstGeom>
          <a:noFill/>
          <a:ln>
            <a:noFill/>
          </a:ln>
        </p:spPr>
      </p:pic>
      <p:sp>
        <p:nvSpPr>
          <p:cNvPr id="137" name="Google Shape;137;p4"/>
          <p:cNvSpPr txBox="1"/>
          <p:nvPr/>
        </p:nvSpPr>
        <p:spPr>
          <a:xfrm>
            <a:off x="2224525" y="5207883"/>
            <a:ext cx="1970690"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Graph database</a:t>
            </a:r>
            <a:endParaRPr b="1">
              <a:solidFill>
                <a:schemeClr val="dk1"/>
              </a:solidFill>
              <a:latin typeface="Calibri"/>
              <a:ea typeface="Calibri"/>
              <a:cs typeface="Calibri"/>
              <a:sym typeface="Calibri"/>
            </a:endParaRPr>
          </a:p>
        </p:txBody>
      </p:sp>
      <p:pic>
        <p:nvPicPr>
          <p:cNvPr id="138" name="Google Shape;138;p4"/>
          <p:cNvPicPr preferRelativeResize="0"/>
          <p:nvPr/>
        </p:nvPicPr>
        <p:blipFill rotWithShape="1">
          <a:blip r:embed="rId9">
            <a:alphaModFix/>
          </a:blip>
          <a:srcRect/>
          <a:stretch/>
        </p:blipFill>
        <p:spPr>
          <a:xfrm>
            <a:off x="6780760" y="1673925"/>
            <a:ext cx="667536" cy="642566"/>
          </a:xfrm>
          <a:prstGeom prst="rect">
            <a:avLst/>
          </a:prstGeom>
          <a:noFill/>
          <a:ln>
            <a:noFill/>
          </a:ln>
        </p:spPr>
      </p:pic>
      <p:sp>
        <p:nvSpPr>
          <p:cNvPr id="139" name="Google Shape;139;p4"/>
          <p:cNvSpPr txBox="1"/>
          <p:nvPr/>
        </p:nvSpPr>
        <p:spPr>
          <a:xfrm>
            <a:off x="7758222" y="1672042"/>
            <a:ext cx="2317531"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Time series database</a:t>
            </a:r>
            <a:endParaRPr b="1">
              <a:solidFill>
                <a:schemeClr val="dk1"/>
              </a:solidFill>
              <a:latin typeface="Calibri"/>
              <a:ea typeface="Calibri"/>
              <a:cs typeface="Calibri"/>
              <a:sym typeface="Calibri"/>
            </a:endParaRPr>
          </a:p>
        </p:txBody>
      </p:sp>
      <p:pic>
        <p:nvPicPr>
          <p:cNvPr id="140" name="Google Shape;140;p4"/>
          <p:cNvPicPr preferRelativeResize="0"/>
          <p:nvPr/>
        </p:nvPicPr>
        <p:blipFill rotWithShape="1">
          <a:blip r:embed="rId10">
            <a:alphaModFix/>
          </a:blip>
          <a:srcRect/>
          <a:stretch/>
        </p:blipFill>
        <p:spPr>
          <a:xfrm>
            <a:off x="6780760" y="2812619"/>
            <a:ext cx="667536" cy="667536"/>
          </a:xfrm>
          <a:prstGeom prst="rect">
            <a:avLst/>
          </a:prstGeom>
          <a:noFill/>
          <a:ln>
            <a:noFill/>
          </a:ln>
        </p:spPr>
      </p:pic>
      <p:sp>
        <p:nvSpPr>
          <p:cNvPr id="141" name="Google Shape;141;p4"/>
          <p:cNvSpPr txBox="1"/>
          <p:nvPr/>
        </p:nvSpPr>
        <p:spPr>
          <a:xfrm>
            <a:off x="7758222" y="2812619"/>
            <a:ext cx="2081049"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Spatial database</a:t>
            </a:r>
            <a:endParaRPr b="1">
              <a:solidFill>
                <a:schemeClr val="dk1"/>
              </a:solidFill>
              <a:latin typeface="Calibri"/>
              <a:ea typeface="Calibri"/>
              <a:cs typeface="Calibri"/>
              <a:sym typeface="Calibri"/>
            </a:endParaRPr>
          </a:p>
        </p:txBody>
      </p:sp>
      <p:pic>
        <p:nvPicPr>
          <p:cNvPr id="142" name="Google Shape;142;p4"/>
          <p:cNvPicPr preferRelativeResize="0"/>
          <p:nvPr/>
        </p:nvPicPr>
        <p:blipFill rotWithShape="1">
          <a:blip r:embed="rId11">
            <a:alphaModFix/>
          </a:blip>
          <a:srcRect/>
          <a:stretch/>
        </p:blipFill>
        <p:spPr>
          <a:xfrm>
            <a:off x="6780760" y="3976283"/>
            <a:ext cx="667536" cy="728635"/>
          </a:xfrm>
          <a:prstGeom prst="rect">
            <a:avLst/>
          </a:prstGeom>
          <a:noFill/>
          <a:ln>
            <a:noFill/>
          </a:ln>
        </p:spPr>
      </p:pic>
      <p:sp>
        <p:nvSpPr>
          <p:cNvPr id="143" name="Google Shape;143;p4"/>
          <p:cNvSpPr txBox="1"/>
          <p:nvPr/>
        </p:nvSpPr>
        <p:spPr>
          <a:xfrm>
            <a:off x="7758222" y="3953195"/>
            <a:ext cx="2065283" cy="323145"/>
          </a:xfrm>
          <a:prstGeom prst="rect">
            <a:avLst/>
          </a:prstGeom>
          <a:noFill/>
          <a:ln>
            <a:noFill/>
          </a:ln>
        </p:spPr>
        <p:txBody>
          <a:bodyPr spcFirstLastPara="1" wrap="square" lIns="45713" tIns="22850" rIns="45713" bIns="22850" anchor="t" anchorCtr="0">
            <a:spAutoFit/>
          </a:bodyPr>
          <a:lstStyle/>
          <a:p>
            <a:r>
              <a:rPr lang="en-US" b="1">
                <a:solidFill>
                  <a:schemeClr val="dk1"/>
                </a:solidFill>
                <a:latin typeface="Calibri"/>
                <a:ea typeface="Calibri"/>
                <a:cs typeface="Calibri"/>
                <a:sym typeface="Calibri"/>
              </a:rPr>
              <a:t>Cloud database</a:t>
            </a:r>
            <a:endParaRPr b="1">
              <a:solidFill>
                <a:schemeClr val="dk1"/>
              </a:solidFill>
              <a:latin typeface="Calibri"/>
              <a:ea typeface="Calibri"/>
              <a:cs typeface="Calibri"/>
              <a:sym typeface="Calibri"/>
            </a:endParaRPr>
          </a:p>
        </p:txBody>
      </p:sp>
      <p:sp>
        <p:nvSpPr>
          <p:cNvPr id="144" name="Google Shape;144;p4"/>
          <p:cNvSpPr txBox="1"/>
          <p:nvPr/>
        </p:nvSpPr>
        <p:spPr>
          <a:xfrm>
            <a:off x="2234907" y="1923535"/>
            <a:ext cx="3185846" cy="538589"/>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data in tables that are related to each other using keys.</a:t>
            </a:r>
            <a:endParaRPr sz="1600">
              <a:solidFill>
                <a:schemeClr val="dk1"/>
              </a:solidFill>
              <a:latin typeface="Calibri"/>
              <a:ea typeface="Calibri"/>
              <a:cs typeface="Calibri"/>
              <a:sym typeface="Calibri"/>
            </a:endParaRPr>
          </a:p>
        </p:txBody>
      </p:sp>
      <p:sp>
        <p:nvSpPr>
          <p:cNvPr id="145" name="Google Shape;145;p4"/>
          <p:cNvSpPr txBox="1"/>
          <p:nvPr/>
        </p:nvSpPr>
        <p:spPr>
          <a:xfrm>
            <a:off x="2234907" y="3080212"/>
            <a:ext cx="3185846" cy="538589"/>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unstructured or semi-structured data.</a:t>
            </a:r>
            <a:endParaRPr sz="1600">
              <a:solidFill>
                <a:schemeClr val="dk1"/>
              </a:solidFill>
              <a:latin typeface="Calibri"/>
              <a:ea typeface="Calibri"/>
              <a:cs typeface="Calibri"/>
              <a:sym typeface="Calibri"/>
            </a:endParaRPr>
          </a:p>
        </p:txBody>
      </p:sp>
      <p:sp>
        <p:nvSpPr>
          <p:cNvPr id="146" name="Google Shape;146;p4"/>
          <p:cNvSpPr txBox="1"/>
          <p:nvPr/>
        </p:nvSpPr>
        <p:spPr>
          <a:xfrm>
            <a:off x="2234906" y="4222573"/>
            <a:ext cx="3185846" cy="292368"/>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data in the form of objects</a:t>
            </a:r>
            <a:endParaRPr sz="1600">
              <a:solidFill>
                <a:schemeClr val="dk1"/>
              </a:solidFill>
              <a:latin typeface="Calibri"/>
              <a:ea typeface="Calibri"/>
              <a:cs typeface="Calibri"/>
              <a:sym typeface="Calibri"/>
            </a:endParaRPr>
          </a:p>
        </p:txBody>
      </p:sp>
      <p:sp>
        <p:nvSpPr>
          <p:cNvPr id="147" name="Google Shape;147;p4"/>
          <p:cNvSpPr txBox="1"/>
          <p:nvPr/>
        </p:nvSpPr>
        <p:spPr>
          <a:xfrm>
            <a:off x="2234906" y="5461930"/>
            <a:ext cx="3185846" cy="538589"/>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store data in a graph structure, consisting of nodes and edges.</a:t>
            </a:r>
            <a:endParaRPr sz="1600">
              <a:solidFill>
                <a:schemeClr val="dk1"/>
              </a:solidFill>
              <a:latin typeface="Calibri"/>
              <a:ea typeface="Calibri"/>
              <a:cs typeface="Calibri"/>
              <a:sym typeface="Calibri"/>
            </a:endParaRPr>
          </a:p>
        </p:txBody>
      </p:sp>
      <p:sp>
        <p:nvSpPr>
          <p:cNvPr id="148" name="Google Shape;148;p4"/>
          <p:cNvSpPr txBox="1"/>
          <p:nvPr/>
        </p:nvSpPr>
        <p:spPr>
          <a:xfrm>
            <a:off x="7758222" y="1927973"/>
            <a:ext cx="3444766" cy="784810"/>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optimized for storing and querying time-series data, which is data that changes over time.</a:t>
            </a:r>
            <a:endParaRPr sz="1600">
              <a:solidFill>
                <a:schemeClr val="dk1"/>
              </a:solidFill>
              <a:latin typeface="Calibri"/>
              <a:ea typeface="Calibri"/>
              <a:cs typeface="Calibri"/>
              <a:sym typeface="Calibri"/>
            </a:endParaRPr>
          </a:p>
        </p:txBody>
      </p:sp>
      <p:sp>
        <p:nvSpPr>
          <p:cNvPr id="149" name="Google Shape;149;p4"/>
          <p:cNvSpPr txBox="1"/>
          <p:nvPr/>
        </p:nvSpPr>
        <p:spPr>
          <a:xfrm>
            <a:off x="7758222" y="3067672"/>
            <a:ext cx="3444766" cy="784810"/>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designed to store and query spatial data, such as geographic information or satellite imagery.</a:t>
            </a:r>
            <a:endParaRPr sz="1600">
              <a:solidFill>
                <a:schemeClr val="dk1"/>
              </a:solidFill>
              <a:latin typeface="Calibri"/>
              <a:ea typeface="Calibri"/>
              <a:cs typeface="Calibri"/>
              <a:sym typeface="Calibri"/>
            </a:endParaRPr>
          </a:p>
        </p:txBody>
      </p:sp>
      <p:sp>
        <p:nvSpPr>
          <p:cNvPr id="150" name="Google Shape;150;p4"/>
          <p:cNvSpPr txBox="1"/>
          <p:nvPr/>
        </p:nvSpPr>
        <p:spPr>
          <a:xfrm>
            <a:off x="7758222" y="4207372"/>
            <a:ext cx="3444766" cy="784810"/>
          </a:xfrm>
          <a:prstGeom prst="rect">
            <a:avLst/>
          </a:prstGeom>
          <a:noFill/>
          <a:ln>
            <a:noFill/>
          </a:ln>
        </p:spPr>
        <p:txBody>
          <a:bodyPr spcFirstLastPara="1" wrap="square" lIns="45713" tIns="22850" rIns="45713" bIns="22850" anchor="t" anchorCtr="0">
            <a:spAutoFit/>
          </a:bodyPr>
          <a:lstStyle/>
          <a:p>
            <a:pPr algn="just"/>
            <a:r>
              <a:rPr lang="en-US" sz="1600">
                <a:solidFill>
                  <a:schemeClr val="dk1"/>
                </a:solidFill>
                <a:latin typeface="Times New Roman"/>
                <a:ea typeface="Times New Roman"/>
                <a:cs typeface="Times New Roman"/>
                <a:sym typeface="Times New Roman"/>
              </a:rPr>
              <a:t>that are hosted and managed in the cloud, and can be accessed from anywhere with an internet connection.</a:t>
            </a:r>
            <a:endParaRPr sz="16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400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1000"/>
                                        <p:tgtEl>
                                          <p:spTgt spid="127"/>
                                        </p:tgtEl>
                                      </p:cBhvr>
                                    </p:animEffect>
                                  </p:childTnLst>
                                </p:cTn>
                              </p:par>
                              <p:par>
                                <p:cTn id="11" presetID="10" presetClass="exit" presetSubtype="0" fill="hold" nodeType="withEffect">
                                  <p:stCondLst>
                                    <p:cond delay="9000"/>
                                  </p:stCondLst>
                                  <p:childTnLst>
                                    <p:animEffect transition="out" filter="fade">
                                      <p:cBhvr>
                                        <p:cTn id="12" dur="1000"/>
                                        <p:tgtEl>
                                          <p:spTgt spid="127"/>
                                        </p:tgtEl>
                                      </p:cBhvr>
                                    </p:animEffect>
                                    <p:set>
                                      <p:cBhvr>
                                        <p:cTn id="13" dur="1" fill="hold">
                                          <p:stCondLst>
                                            <p:cond delay="1000"/>
                                          </p:stCondLst>
                                        </p:cTn>
                                        <p:tgtEl>
                                          <p:spTgt spid="127"/>
                                        </p:tgtEl>
                                        <p:attrNameLst>
                                          <p:attrName>style.visibility</p:attrName>
                                        </p:attrNameLst>
                                      </p:cBhvr>
                                      <p:to>
                                        <p:strVal val="hidden"/>
                                      </p:to>
                                    </p:set>
                                  </p:childTnLst>
                                </p:cTn>
                              </p:par>
                              <p:par>
                                <p:cTn id="14" presetID="10" presetClass="entr" presetSubtype="0" fill="hold" nodeType="withEffect">
                                  <p:stCondLst>
                                    <p:cond delay="1200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1000"/>
                                        <p:tgtEl>
                                          <p:spTgt spid="130"/>
                                        </p:tgtEl>
                                      </p:cBhvr>
                                    </p:animEffect>
                                  </p:childTnLst>
                                </p:cTn>
                              </p:par>
                              <p:par>
                                <p:cTn id="17" presetID="10" presetClass="entr" presetSubtype="0" fill="hold" nodeType="withEffect">
                                  <p:stCondLst>
                                    <p:cond delay="1300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1400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500"/>
                                        <p:tgtEl>
                                          <p:spTgt spid="144"/>
                                        </p:tgtEl>
                                      </p:cBhvr>
                                    </p:animEffect>
                                  </p:childTnLst>
                                </p:cTn>
                              </p:par>
                              <p:par>
                                <p:cTn id="23" presetID="10" presetClass="entr" presetSubtype="0" fill="hold" nodeType="withEffect">
                                  <p:stCondLst>
                                    <p:cond delay="27000"/>
                                  </p:stCondLst>
                                  <p:childTnLst>
                                    <p:set>
                                      <p:cBhvr>
                                        <p:cTn id="24" dur="1" fill="hold">
                                          <p:stCondLst>
                                            <p:cond delay="0"/>
                                          </p:stCondLst>
                                        </p:cTn>
                                        <p:tgtEl>
                                          <p:spTgt spid="132"/>
                                        </p:tgtEl>
                                        <p:attrNameLst>
                                          <p:attrName>style.visibility</p:attrName>
                                        </p:attrNameLst>
                                      </p:cBhvr>
                                      <p:to>
                                        <p:strVal val="visible"/>
                                      </p:to>
                                    </p:set>
                                    <p:animEffect transition="in" filter="fade">
                                      <p:cBhvr>
                                        <p:cTn id="25" dur="1000"/>
                                        <p:tgtEl>
                                          <p:spTgt spid="132"/>
                                        </p:tgtEl>
                                      </p:cBhvr>
                                    </p:animEffect>
                                  </p:childTnLst>
                                </p:cTn>
                              </p:par>
                              <p:par>
                                <p:cTn id="26" presetID="10" presetClass="entr" presetSubtype="0" fill="hold" nodeType="withEffect">
                                  <p:stCondLst>
                                    <p:cond delay="2800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10" presetClass="entr" presetSubtype="0" fill="hold" nodeType="withEffect">
                                  <p:stCondLst>
                                    <p:cond delay="2900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par>
                                <p:cTn id="32" presetID="10" presetClass="entr" presetSubtype="0" fill="hold" nodeType="withEffect">
                                  <p:stCondLst>
                                    <p:cond delay="4200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1000"/>
                                        <p:tgtEl>
                                          <p:spTgt spid="134"/>
                                        </p:tgtEl>
                                      </p:cBhvr>
                                    </p:animEffect>
                                  </p:childTnLst>
                                </p:cTn>
                              </p:par>
                              <p:par>
                                <p:cTn id="35" presetID="10" presetClass="entr" presetSubtype="0" fill="hold" nodeType="withEffect">
                                  <p:stCondLst>
                                    <p:cond delay="4300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44000"/>
                                  </p:stCondLst>
                                  <p:childTnLst>
                                    <p:set>
                                      <p:cBhvr>
                                        <p:cTn id="39" dur="1" fill="hold">
                                          <p:stCondLst>
                                            <p:cond delay="0"/>
                                          </p:stCondLst>
                                        </p:cTn>
                                        <p:tgtEl>
                                          <p:spTgt spid="146"/>
                                        </p:tgtEl>
                                        <p:attrNameLst>
                                          <p:attrName>style.visibility</p:attrName>
                                        </p:attrNameLst>
                                      </p:cBhvr>
                                      <p:to>
                                        <p:strVal val="visible"/>
                                      </p:to>
                                    </p:set>
                                    <p:animEffect transition="in" filter="fade">
                                      <p:cBhvr>
                                        <p:cTn id="40" dur="500"/>
                                        <p:tgtEl>
                                          <p:spTgt spid="146"/>
                                        </p:tgtEl>
                                      </p:cBhvr>
                                    </p:animEffect>
                                  </p:childTnLst>
                                </p:cTn>
                              </p:par>
                              <p:par>
                                <p:cTn id="41" presetID="10" presetClass="entr" presetSubtype="0" fill="hold" nodeType="withEffect">
                                  <p:stCondLst>
                                    <p:cond delay="30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childTnLst>
                                </p:cTn>
                              </p:par>
                              <p:par>
                                <p:cTn id="44" presetID="10" presetClass="entr" presetSubtype="0" fill="hold" nodeType="withEffect">
                                  <p:stCondLst>
                                    <p:cond delay="500"/>
                                  </p:stCondLst>
                                  <p:childTnLst>
                                    <p:set>
                                      <p:cBhvr>
                                        <p:cTn id="45" dur="1" fill="hold">
                                          <p:stCondLst>
                                            <p:cond delay="0"/>
                                          </p:stCondLst>
                                        </p:cTn>
                                        <p:tgtEl>
                                          <p:spTgt spid="137"/>
                                        </p:tgtEl>
                                        <p:attrNameLst>
                                          <p:attrName>style.visibility</p:attrName>
                                        </p:attrNameLst>
                                      </p:cBhvr>
                                      <p:to>
                                        <p:strVal val="visible"/>
                                      </p:to>
                                    </p:set>
                                    <p:animEffect transition="in" filter="fade">
                                      <p:cBhvr>
                                        <p:cTn id="46" dur="500"/>
                                        <p:tgtEl>
                                          <p:spTgt spid="137"/>
                                        </p:tgtEl>
                                      </p:cBhvr>
                                    </p:animEffect>
                                  </p:childTnLst>
                                </p:cTn>
                              </p:par>
                              <p:par>
                                <p:cTn id="47" presetID="10" presetClass="entr" presetSubtype="0" fill="hold" nodeType="withEffect">
                                  <p:stCondLst>
                                    <p:cond delay="1000"/>
                                  </p:stCondLst>
                                  <p:childTnLst>
                                    <p:set>
                                      <p:cBhvr>
                                        <p:cTn id="48" dur="1" fill="hold">
                                          <p:stCondLst>
                                            <p:cond delay="0"/>
                                          </p:stCondLst>
                                        </p:cTn>
                                        <p:tgtEl>
                                          <p:spTgt spid="147"/>
                                        </p:tgtEl>
                                        <p:attrNameLst>
                                          <p:attrName>style.visibility</p:attrName>
                                        </p:attrNameLst>
                                      </p:cBhvr>
                                      <p:to>
                                        <p:strVal val="visible"/>
                                      </p:to>
                                    </p:set>
                                    <p:animEffect transition="in" filter="fade">
                                      <p:cBhvr>
                                        <p:cTn id="49" dur="500"/>
                                        <p:tgtEl>
                                          <p:spTgt spid="147"/>
                                        </p:tgtEl>
                                      </p:cBhvr>
                                    </p:animEffect>
                                  </p:childTnLst>
                                </p:cTn>
                              </p:par>
                              <p:par>
                                <p:cTn id="50" presetID="10" presetClass="entr" presetSubtype="0" fill="hold" nodeType="withEffect">
                                  <p:stCondLst>
                                    <p:cond delay="14000"/>
                                  </p:stCondLst>
                                  <p:childTnLst>
                                    <p:set>
                                      <p:cBhvr>
                                        <p:cTn id="51" dur="1" fill="hold">
                                          <p:stCondLst>
                                            <p:cond delay="0"/>
                                          </p:stCondLst>
                                        </p:cTn>
                                        <p:tgtEl>
                                          <p:spTgt spid="138"/>
                                        </p:tgtEl>
                                        <p:attrNameLst>
                                          <p:attrName>style.visibility</p:attrName>
                                        </p:attrNameLst>
                                      </p:cBhvr>
                                      <p:to>
                                        <p:strVal val="visible"/>
                                      </p:to>
                                    </p:set>
                                    <p:animEffect transition="in" filter="fade">
                                      <p:cBhvr>
                                        <p:cTn id="52" dur="1000"/>
                                        <p:tgtEl>
                                          <p:spTgt spid="138"/>
                                        </p:tgtEl>
                                      </p:cBhvr>
                                    </p:animEffect>
                                  </p:childTnLst>
                                </p:cTn>
                              </p:par>
                              <p:par>
                                <p:cTn id="53" presetID="10" presetClass="entr" presetSubtype="0" fill="hold" nodeType="withEffect">
                                  <p:stCondLst>
                                    <p:cond delay="15000"/>
                                  </p:stCondLst>
                                  <p:childTnLst>
                                    <p:set>
                                      <p:cBhvr>
                                        <p:cTn id="54" dur="1" fill="hold">
                                          <p:stCondLst>
                                            <p:cond delay="0"/>
                                          </p:stCondLst>
                                        </p:cTn>
                                        <p:tgtEl>
                                          <p:spTgt spid="139"/>
                                        </p:tgtEl>
                                        <p:attrNameLst>
                                          <p:attrName>style.visibility</p:attrName>
                                        </p:attrNameLst>
                                      </p:cBhvr>
                                      <p:to>
                                        <p:strVal val="visible"/>
                                      </p:to>
                                    </p:set>
                                    <p:animEffect transition="in" filter="fade">
                                      <p:cBhvr>
                                        <p:cTn id="55" dur="500"/>
                                        <p:tgtEl>
                                          <p:spTgt spid="139"/>
                                        </p:tgtEl>
                                      </p:cBhvr>
                                    </p:animEffect>
                                  </p:childTnLst>
                                </p:cTn>
                              </p:par>
                              <p:par>
                                <p:cTn id="56" presetID="10" presetClass="entr" presetSubtype="0" fill="hold" nodeType="withEffect">
                                  <p:stCondLst>
                                    <p:cond delay="15300"/>
                                  </p:stCondLst>
                                  <p:childTnLst>
                                    <p:set>
                                      <p:cBhvr>
                                        <p:cTn id="57" dur="1" fill="hold">
                                          <p:stCondLst>
                                            <p:cond delay="0"/>
                                          </p:stCondLst>
                                        </p:cTn>
                                        <p:tgtEl>
                                          <p:spTgt spid="148"/>
                                        </p:tgtEl>
                                        <p:attrNameLst>
                                          <p:attrName>style.visibility</p:attrName>
                                        </p:attrNameLst>
                                      </p:cBhvr>
                                      <p:to>
                                        <p:strVal val="visible"/>
                                      </p:to>
                                    </p:set>
                                    <p:animEffect transition="in" filter="fade">
                                      <p:cBhvr>
                                        <p:cTn id="58" dur="500"/>
                                        <p:tgtEl>
                                          <p:spTgt spid="148"/>
                                        </p:tgtEl>
                                      </p:cBhvr>
                                    </p:animEffect>
                                  </p:childTnLst>
                                </p:cTn>
                              </p:par>
                              <p:par>
                                <p:cTn id="59" presetID="10" presetClass="entr" presetSubtype="0" fill="hold" nodeType="withEffect">
                                  <p:stCondLst>
                                    <p:cond delay="23000"/>
                                  </p:stCondLst>
                                  <p:childTnLst>
                                    <p:set>
                                      <p:cBhvr>
                                        <p:cTn id="60" dur="1" fill="hold">
                                          <p:stCondLst>
                                            <p:cond delay="0"/>
                                          </p:stCondLst>
                                        </p:cTn>
                                        <p:tgtEl>
                                          <p:spTgt spid="140"/>
                                        </p:tgtEl>
                                        <p:attrNameLst>
                                          <p:attrName>style.visibility</p:attrName>
                                        </p:attrNameLst>
                                      </p:cBhvr>
                                      <p:to>
                                        <p:strVal val="visible"/>
                                      </p:to>
                                    </p:set>
                                    <p:animEffect transition="in" filter="fade">
                                      <p:cBhvr>
                                        <p:cTn id="61" dur="1000"/>
                                        <p:tgtEl>
                                          <p:spTgt spid="140"/>
                                        </p:tgtEl>
                                      </p:cBhvr>
                                    </p:animEffect>
                                  </p:childTnLst>
                                </p:cTn>
                              </p:par>
                              <p:par>
                                <p:cTn id="62" presetID="10" presetClass="entr" presetSubtype="0" fill="hold" nodeType="withEffect">
                                  <p:stCondLst>
                                    <p:cond delay="24000"/>
                                  </p:stCondLst>
                                  <p:childTnLst>
                                    <p:set>
                                      <p:cBhvr>
                                        <p:cTn id="63" dur="1" fill="hold">
                                          <p:stCondLst>
                                            <p:cond delay="0"/>
                                          </p:stCondLst>
                                        </p:cTn>
                                        <p:tgtEl>
                                          <p:spTgt spid="141"/>
                                        </p:tgtEl>
                                        <p:attrNameLst>
                                          <p:attrName>style.visibility</p:attrName>
                                        </p:attrNameLst>
                                      </p:cBhvr>
                                      <p:to>
                                        <p:strVal val="visible"/>
                                      </p:to>
                                    </p:set>
                                    <p:animEffect transition="in" filter="fade">
                                      <p:cBhvr>
                                        <p:cTn id="64" dur="500"/>
                                        <p:tgtEl>
                                          <p:spTgt spid="141"/>
                                        </p:tgtEl>
                                      </p:cBhvr>
                                    </p:animEffect>
                                  </p:childTnLst>
                                </p:cTn>
                              </p:par>
                              <p:par>
                                <p:cTn id="65" presetID="10" presetClass="entr" presetSubtype="0" fill="hold" nodeType="withEffect">
                                  <p:stCondLst>
                                    <p:cond delay="2430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par>
                                <p:cTn id="68" presetID="10" presetClass="entr" presetSubtype="0" fill="hold" nodeType="withEffect">
                                  <p:stCondLst>
                                    <p:cond delay="3600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1000"/>
                                        <p:tgtEl>
                                          <p:spTgt spid="142"/>
                                        </p:tgtEl>
                                      </p:cBhvr>
                                    </p:animEffect>
                                  </p:childTnLst>
                                </p:cTn>
                              </p:par>
                              <p:par>
                                <p:cTn id="71" presetID="10" presetClass="entr" presetSubtype="0" fill="hold" nodeType="withEffect">
                                  <p:stCondLst>
                                    <p:cond delay="37000"/>
                                  </p:stCondLst>
                                  <p:childTnLst>
                                    <p:set>
                                      <p:cBhvr>
                                        <p:cTn id="72" dur="1" fill="hold">
                                          <p:stCondLst>
                                            <p:cond delay="0"/>
                                          </p:stCondLst>
                                        </p:cTn>
                                        <p:tgtEl>
                                          <p:spTgt spid="143"/>
                                        </p:tgtEl>
                                        <p:attrNameLst>
                                          <p:attrName>style.visibility</p:attrName>
                                        </p:attrNameLst>
                                      </p:cBhvr>
                                      <p:to>
                                        <p:strVal val="visible"/>
                                      </p:to>
                                    </p:set>
                                    <p:animEffect transition="in" filter="fade">
                                      <p:cBhvr>
                                        <p:cTn id="73" dur="500"/>
                                        <p:tgtEl>
                                          <p:spTgt spid="143"/>
                                        </p:tgtEl>
                                      </p:cBhvr>
                                    </p:animEffect>
                                  </p:childTnLst>
                                </p:cTn>
                              </p:par>
                              <p:par>
                                <p:cTn id="74" presetID="10" presetClass="entr" presetSubtype="0" fill="hold" nodeType="withEffect">
                                  <p:stCondLst>
                                    <p:cond delay="3730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6835</Words>
  <Application>Microsoft Office PowerPoint</Application>
  <PresentationFormat>Widescreen</PresentationFormat>
  <Paragraphs>555</Paragraphs>
  <Slides>55</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Bell MT</vt:lpstr>
      <vt:lpstr>Calibri</vt:lpstr>
      <vt:lpstr>Calibri Light</vt:lpstr>
      <vt:lpstr>Century Schoolbook</vt:lpstr>
      <vt:lpstr>Comic Sans MS</vt:lpstr>
      <vt:lpstr>Montserrat</vt:lpstr>
      <vt:lpstr>Montserrat SemiBold</vt:lpstr>
      <vt:lpstr>Noto Sans Symbols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DCL ? </vt:lpstr>
      <vt:lpstr>DCL Commands</vt:lpstr>
      <vt:lpstr>CREATE USER </vt:lpstr>
      <vt:lpstr>PowerPoint Presentation</vt:lpstr>
      <vt:lpstr>DELETE USER </vt:lpstr>
      <vt:lpstr>PowerPoint Presentation</vt:lpstr>
      <vt:lpstr>GRANT </vt:lpstr>
      <vt:lpstr>PowerPoint Presentation</vt:lpstr>
      <vt:lpstr>REVOKE</vt:lpstr>
      <vt:lpstr>PowerPoint Presentation</vt:lpstr>
      <vt:lpstr>DENY</vt:lpstr>
      <vt:lpstr>PowerPoint Presentation</vt:lpstr>
      <vt:lpstr>        DDL </vt:lpstr>
      <vt:lpstr>INTRODUCTION</vt:lpstr>
      <vt:lpstr>LIST OF DDL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DML </vt:lpstr>
      <vt:lpstr>What is DML?</vt:lpstr>
      <vt:lpstr>Following are the four main DML commands in SQL:</vt:lpstr>
      <vt:lpstr>SELECT DML Command</vt:lpstr>
      <vt:lpstr>PowerPoint Presentation</vt:lpstr>
      <vt:lpstr>PowerPoint Presentation</vt:lpstr>
      <vt:lpstr>PowerPoint Presentation</vt:lpstr>
      <vt:lpstr>INSERT DML Command</vt:lpstr>
      <vt:lpstr>PowerPoint Presentation</vt:lpstr>
      <vt:lpstr>PowerPoint Presentation</vt:lpstr>
      <vt:lpstr>PowerPoint Presentation</vt:lpstr>
      <vt:lpstr>DELETE DML Command</vt:lpstr>
      <vt:lpstr>PowerPoint Presentation</vt:lpstr>
      <vt:lpstr>UPDATE DML Command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ck shahid shahid</dc:creator>
  <cp:lastModifiedBy>ck shahid shahid</cp:lastModifiedBy>
  <cp:revision>1</cp:revision>
  <dcterms:created xsi:type="dcterms:W3CDTF">2024-06-11T04:41:01Z</dcterms:created>
  <dcterms:modified xsi:type="dcterms:W3CDTF">2024-06-11T04:47:30Z</dcterms:modified>
</cp:coreProperties>
</file>